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58" r:id="rId4"/>
    <p:sldId id="261" r:id="rId5"/>
    <p:sldId id="263" r:id="rId6"/>
    <p:sldId id="265" r:id="rId7"/>
    <p:sldId id="264" r:id="rId8"/>
    <p:sldId id="266" r:id="rId9"/>
    <p:sldId id="267" r:id="rId10"/>
    <p:sldId id="269" r:id="rId11"/>
    <p:sldId id="271" r:id="rId12"/>
    <p:sldId id="270" r:id="rId13"/>
    <p:sldId id="273" r:id="rId14"/>
    <p:sldId id="272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924" autoAdjust="0"/>
  </p:normalViewPr>
  <p:slideViewPr>
    <p:cSldViewPr snapToGrid="0">
      <p:cViewPr varScale="1">
        <p:scale>
          <a:sx n="93" d="100"/>
          <a:sy n="93" d="100"/>
        </p:scale>
        <p:origin x="12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53875-5BD3-4B66-AFB0-53533DB6DD26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23841-6A35-4200-AE43-EA957A0D7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90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45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36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91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75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23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98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04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88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9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A5D39A-A9DB-A869-40DF-8A5D28382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C6F6AA3-7F5E-FE65-33B3-3D516BE8E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9D0FC4-F101-9153-1A91-75EEA9E7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C121DD-1AD7-9673-A7DD-D2C44C6C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88A17E-655C-6CC5-EB0C-4BFFB118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54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BC77DE-784B-9B08-2696-2B124C58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2D3076-97C1-9F99-15C9-A87727EE8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02499-A2B9-8F86-7532-146CE065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8344FC-F0CD-C041-0367-72A955A5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8654C9-1D7E-79E9-2C4F-C5E6C7BB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77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7B51148-8C58-B789-A99C-66207B0AE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B2B1E6-6CAA-08F9-8021-7F6EFFF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A5B300-F02F-C9D6-A4D9-87C1CB77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B0F44-9A89-7E66-191F-7A3B2027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848D85-4F11-3C89-CAC7-0EB18D0E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88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59F93A-707B-8571-AC8B-89EEB191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21325E-7FC2-E2B4-A639-9EBF4AAB3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7DB1F1-4085-62B9-5B98-1945977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3D4CCB-62E5-9FAB-40BA-ADE4CAB6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9DD8BD-0C75-FE97-A9C6-3DAE17AB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08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C04ED8-05B2-FF31-7E3F-8755F1E2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369F2B-2903-025E-935A-9A4A4E2D0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16EC4D-BB33-0BFE-1AAF-DECF7986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EB679B-61CD-E24A-B08E-9794EEA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B20126-83EA-46D4-82A0-39F172CE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7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E6E6A1-80B4-0ECC-0CBE-0DCC4E02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332D52-EA66-3557-516F-CC9EA2958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C81AA4A-A3BF-ECD3-3533-0E14DC9D5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51D2DB-5D67-7802-36B7-370108F0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9960EE-A439-99CA-EC56-661F4660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3D5D95-B69D-D412-FC8A-AD99573A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59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0A310F-41AA-BDAF-BC66-0866AA31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900640-806B-EB6D-3903-67F630225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0121BA-CD04-E30C-9A2F-445921C1C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5C90C83-40E6-B7BE-EBD0-739A1C800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D68FC44-01F3-88E3-59AD-521F2BDC7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23ECD8-C491-1308-DB19-81F36CFE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10C7FAC-A130-840E-DF23-F6BD2947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9DE081-555C-5330-F563-CC4F3A08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9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BAE9F2-FC17-E1A6-1B4E-C16B6192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C24324-2981-877D-3661-22015C31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58D28C8-BBFF-5204-D300-D62D97AE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AB1D65E-0F08-A09E-A94D-616FB64F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36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379CFBA-4221-BAC8-C2BB-E04C1FED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5AF91C5-9E10-6279-EAA9-87C01409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A75331-75F5-EEBB-D8ED-97556701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54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A3E269-D60A-D2CE-37D2-4603565B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B2F2B4-87A5-20A1-975B-809D2934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26973F-DDB4-ED5C-8557-4394062EB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38E8FA-7008-9358-2FF4-29BCC13A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54F94F-ED12-FF1E-FDCC-17ED31D5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A29804-D83F-2DFE-9DDA-5547E514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82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8502C3-8FBC-320D-745F-412701DF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ACE44D4-232E-88AD-F967-6614B9B34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2BF0D5-4449-B485-B893-ECC35A853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144D38-78FD-8E16-AA4D-989450B9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3405AA1-3D83-8476-4E20-31E27878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058018-6A69-8B23-70C9-63560A14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88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27FAD1-9534-8665-CBA0-748BB7AF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F2E964-559A-24C0-B5EE-DACD39ADE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E450D5-D5A9-C9F0-FBD2-B14E781C3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719300-8645-48B4-A7E9-0B943BB1CB42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9EADAC-3511-AA95-8FBD-AC1478833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08EE1B-D167-AC43-8E10-2E939EA2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975B3B-7789-41E8-B5A7-43736D873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58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4F002B-C57F-86FA-2846-DA855103D816}"/>
              </a:ext>
            </a:extLst>
          </p:cNvPr>
          <p:cNvSpPr txBox="1"/>
          <p:nvPr/>
        </p:nvSpPr>
        <p:spPr>
          <a:xfrm>
            <a:off x="1443872" y="2290714"/>
            <a:ext cx="9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Words into Action: Learning Diverse Humanoid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Robot Behaviors using Language Guided Iterative Motion Refinement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3C486-B10B-2A62-C98E-54B0FC699A4D}"/>
              </a:ext>
            </a:extLst>
          </p:cNvPr>
          <p:cNvSpPr txBox="1"/>
          <p:nvPr/>
        </p:nvSpPr>
        <p:spPr>
          <a:xfrm>
            <a:off x="5109329" y="4628560"/>
            <a:ext cx="213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Paper Review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2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D7E31B-7CF1-50D6-0CCA-B2EC93363C2D}"/>
              </a:ext>
            </a:extLst>
          </p:cNvPr>
          <p:cNvSpPr txBox="1"/>
          <p:nvPr/>
        </p:nvSpPr>
        <p:spPr>
          <a:xfrm>
            <a:off x="1443872" y="2948260"/>
            <a:ext cx="9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Progress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0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12887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Trying to do..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50B39D-ED29-F4E1-A358-C7F12B00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92" y="1887114"/>
            <a:ext cx="6643127" cy="242831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8C14700-8746-4D7B-0692-08E526F5AC31}"/>
              </a:ext>
            </a:extLst>
          </p:cNvPr>
          <p:cNvSpPr/>
          <p:nvPr/>
        </p:nvSpPr>
        <p:spPr>
          <a:xfrm>
            <a:off x="3844018" y="1919121"/>
            <a:ext cx="3702860" cy="90310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FE202-5611-72B1-2120-F75D308095B4}"/>
              </a:ext>
            </a:extLst>
          </p:cNvPr>
          <p:cNvSpPr txBox="1"/>
          <p:nvPr/>
        </p:nvSpPr>
        <p:spPr>
          <a:xfrm>
            <a:off x="4975234" y="1887113"/>
            <a:ext cx="2127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T2M-GPT (Text-to-Motion)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내용 개체 틀 3">
            <a:extLst>
              <a:ext uri="{FF2B5EF4-FFF2-40B4-BE49-F238E27FC236}">
                <a16:creationId xmlns:a16="http://schemas.microsoft.com/office/drawing/2014/main" id="{1324B62D-1658-D2E7-710D-2A8AAD04468E}"/>
              </a:ext>
            </a:extLst>
          </p:cNvPr>
          <p:cNvSpPr txBox="1">
            <a:spLocks/>
          </p:cNvSpPr>
          <p:nvPr/>
        </p:nvSpPr>
        <p:spPr>
          <a:xfrm>
            <a:off x="942719" y="4901334"/>
            <a:ext cx="11702332" cy="1956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● 해당 논문을 유사하게 구현 하는 작업 진행 중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● </a:t>
            </a:r>
            <a:r>
              <a:rPr lang="en-US" altLang="ko-KR" sz="1400" dirty="0"/>
              <a:t>[STEP 1]</a:t>
            </a:r>
            <a:r>
              <a:rPr lang="ko-KR" altLang="en-US" sz="1400" dirty="0"/>
              <a:t> 기 학습된 </a:t>
            </a:r>
            <a:r>
              <a:rPr lang="en-US" altLang="ko-KR" sz="1400" dirty="0"/>
              <a:t>T2M-GPT</a:t>
            </a:r>
            <a:r>
              <a:rPr lang="ko-KR" altLang="en-US" sz="1400" dirty="0"/>
              <a:t>를 통해 모션 생성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● </a:t>
            </a:r>
            <a:r>
              <a:rPr lang="en-US" altLang="ko-KR" sz="1400" dirty="0"/>
              <a:t>[STEP 2]</a:t>
            </a:r>
            <a:r>
              <a:rPr lang="ko-KR" altLang="en-US" sz="1400" dirty="0"/>
              <a:t> </a:t>
            </a:r>
            <a:r>
              <a:rPr lang="en-US" altLang="ko-KR" sz="1400" dirty="0"/>
              <a:t>Retargeting to AMP skeleton</a:t>
            </a:r>
          </a:p>
          <a:p>
            <a:pPr>
              <a:lnSpc>
                <a:spcPct val="150000"/>
              </a:lnSpc>
            </a:pPr>
            <a:r>
              <a:rPr lang="ko-KR" altLang="en-US" sz="1400" dirty="0"/>
              <a:t>● </a:t>
            </a:r>
            <a:r>
              <a:rPr lang="en-US" altLang="ko-KR" sz="1400" dirty="0"/>
              <a:t>[STEP 3]</a:t>
            </a:r>
            <a:r>
              <a:rPr lang="ko-KR" altLang="en-US" sz="1400" dirty="0"/>
              <a:t> </a:t>
            </a:r>
            <a:r>
              <a:rPr lang="en-US" altLang="ko-KR" sz="1400" dirty="0"/>
              <a:t>AMP</a:t>
            </a:r>
            <a:r>
              <a:rPr lang="ko-KR" altLang="en-US" sz="1400" dirty="0"/>
              <a:t>로 </a:t>
            </a:r>
            <a:r>
              <a:rPr lang="en-US" altLang="ko-KR" sz="1400" dirty="0"/>
              <a:t>control policy </a:t>
            </a:r>
            <a:r>
              <a:rPr lang="ko-KR" altLang="en-US" sz="1400" dirty="0"/>
              <a:t>학습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 </a:t>
            </a:r>
            <a:endParaRPr lang="en-US" altLang="ko-KR" sz="14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9C3387B-558F-5EFA-700E-17FACC65A23F}"/>
              </a:ext>
            </a:extLst>
          </p:cNvPr>
          <p:cNvSpPr/>
          <p:nvPr/>
        </p:nvSpPr>
        <p:spPr>
          <a:xfrm>
            <a:off x="4244569" y="2744903"/>
            <a:ext cx="4456687" cy="123289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42120-F487-E6AA-B47C-5D31193F86D1}"/>
              </a:ext>
            </a:extLst>
          </p:cNvPr>
          <p:cNvSpPr txBox="1"/>
          <p:nvPr/>
        </p:nvSpPr>
        <p:spPr>
          <a:xfrm>
            <a:off x="5722015" y="3721586"/>
            <a:ext cx="2127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Adversarial Motion Priors(AMP)</a:t>
            </a:r>
            <a:endParaRPr lang="ko-KR" altLang="en-US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2595C-CB33-16E3-C223-BC86052F5C2B}"/>
              </a:ext>
            </a:extLst>
          </p:cNvPr>
          <p:cNvSpPr txBox="1"/>
          <p:nvPr/>
        </p:nvSpPr>
        <p:spPr>
          <a:xfrm>
            <a:off x="8605874" y="1235924"/>
            <a:ext cx="103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[STEP 1]</a:t>
            </a:r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C265053-2C3B-E0EB-AA4C-1776BB062B6A}"/>
              </a:ext>
            </a:extLst>
          </p:cNvPr>
          <p:cNvCxnSpPr>
            <a:cxnSpLocks/>
          </p:cNvCxnSpPr>
          <p:nvPr/>
        </p:nvCxnSpPr>
        <p:spPr>
          <a:xfrm flipH="1">
            <a:off x="7756989" y="1462234"/>
            <a:ext cx="845023" cy="390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BB59ACF-D276-269E-83A6-13F670FD6CAD}"/>
              </a:ext>
            </a:extLst>
          </p:cNvPr>
          <p:cNvCxnSpPr>
            <a:cxnSpLocks/>
          </p:cNvCxnSpPr>
          <p:nvPr/>
        </p:nvCxnSpPr>
        <p:spPr>
          <a:xfrm flipH="1">
            <a:off x="9028684" y="2354127"/>
            <a:ext cx="845023" cy="390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625536-2F13-6F29-3AAE-B5B00BC5B11E}"/>
              </a:ext>
            </a:extLst>
          </p:cNvPr>
          <p:cNvSpPr txBox="1"/>
          <p:nvPr/>
        </p:nvSpPr>
        <p:spPr>
          <a:xfrm>
            <a:off x="9852129" y="1956666"/>
            <a:ext cx="103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[STEP 2]</a:t>
            </a:r>
            <a:endParaRPr lang="ko-KR" altLang="en-US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F4FCBD1-31C9-FB05-C766-64612F62F1D3}"/>
              </a:ext>
            </a:extLst>
          </p:cNvPr>
          <p:cNvCxnSpPr>
            <a:cxnSpLocks/>
          </p:cNvCxnSpPr>
          <p:nvPr/>
        </p:nvCxnSpPr>
        <p:spPr>
          <a:xfrm flipV="1">
            <a:off x="1839074" y="3589325"/>
            <a:ext cx="2938409" cy="1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C60DBF0-7BCB-5A47-61E2-50F11F759456}"/>
              </a:ext>
            </a:extLst>
          </p:cNvPr>
          <p:cNvSpPr txBox="1"/>
          <p:nvPr/>
        </p:nvSpPr>
        <p:spPr>
          <a:xfrm>
            <a:off x="801384" y="3494289"/>
            <a:ext cx="103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[STEP 3]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119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12887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STEP 1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10A7224-A773-4624-D1C1-2C7D56683DD0}"/>
              </a:ext>
            </a:extLst>
          </p:cNvPr>
          <p:cNvSpPr txBox="1">
            <a:spLocks/>
          </p:cNvSpPr>
          <p:nvPr/>
        </p:nvSpPr>
        <p:spPr>
          <a:xfrm>
            <a:off x="348530" y="1670113"/>
            <a:ext cx="11702332" cy="1956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37E86-607E-7B1D-E198-253926D6B7D6}"/>
              </a:ext>
            </a:extLst>
          </p:cNvPr>
          <p:cNvSpPr txBox="1"/>
          <p:nvPr/>
        </p:nvSpPr>
        <p:spPr>
          <a:xfrm>
            <a:off x="348529" y="1329061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</a:t>
            </a:r>
            <a:r>
              <a:rPr lang="en-US" altLang="ko-KR" dirty="0"/>
              <a:t>Query to Get T2MGPT Output</a:t>
            </a:r>
            <a:endParaRPr lang="ko-KR" altLang="en-US" dirty="0"/>
          </a:p>
        </p:txBody>
      </p:sp>
      <p:sp>
        <p:nvSpPr>
          <p:cNvPr id="3" name="내용 개체 틀 3">
            <a:extLst>
              <a:ext uri="{FF2B5EF4-FFF2-40B4-BE49-F238E27FC236}">
                <a16:creationId xmlns:a16="http://schemas.microsoft.com/office/drawing/2014/main" id="{74C9CEDF-86C1-A49A-55F3-20A612FAEEC2}"/>
              </a:ext>
            </a:extLst>
          </p:cNvPr>
          <p:cNvSpPr txBox="1">
            <a:spLocks/>
          </p:cNvSpPr>
          <p:nvPr/>
        </p:nvSpPr>
        <p:spPr>
          <a:xfrm>
            <a:off x="855647" y="2044756"/>
            <a:ext cx="11702332" cy="1956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● </a:t>
            </a:r>
            <a:r>
              <a:rPr lang="en-US" altLang="ko-KR" sz="1400" dirty="0"/>
              <a:t>T2M-GPT</a:t>
            </a:r>
            <a:r>
              <a:rPr lang="ko-KR" altLang="en-US" sz="1400" dirty="0"/>
              <a:t>에서 제공하는 모델 파일을 통해</a:t>
            </a:r>
            <a:r>
              <a:rPr lang="en-US" altLang="ko-KR" sz="1400" dirty="0"/>
              <a:t>, </a:t>
            </a:r>
            <a:r>
              <a:rPr lang="ko-KR" altLang="en-US" sz="1400" dirty="0"/>
              <a:t>샘플 모션을 생성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● </a:t>
            </a:r>
            <a:r>
              <a:rPr lang="en-US" altLang="ko-KR" sz="1400" dirty="0"/>
              <a:t>T2M-GPT</a:t>
            </a:r>
            <a:r>
              <a:rPr lang="ko-KR" altLang="en-US" sz="1400" dirty="0"/>
              <a:t>는 </a:t>
            </a:r>
            <a:r>
              <a:rPr lang="en-US" altLang="ko-KR" sz="1400" dirty="0"/>
              <a:t>22</a:t>
            </a:r>
            <a:r>
              <a:rPr lang="ko-KR" altLang="en-US" sz="1400" dirty="0"/>
              <a:t>개의 </a:t>
            </a:r>
            <a:r>
              <a:rPr lang="en-US" altLang="ko-KR" sz="1400" dirty="0"/>
              <a:t>joint</a:t>
            </a:r>
            <a:r>
              <a:rPr lang="ko-KR" altLang="en-US" sz="1400" dirty="0"/>
              <a:t>를 가지고 있음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● 사용된 </a:t>
            </a:r>
            <a:r>
              <a:rPr lang="en-US" altLang="ko-KR" sz="1400" dirty="0"/>
              <a:t>Text Query : “A person is jumping”</a:t>
            </a:r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825CC9-FD0A-8FDE-D608-254044FB1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218" y="3188309"/>
            <a:ext cx="4193448" cy="3213795"/>
          </a:xfrm>
          <a:prstGeom prst="rect">
            <a:avLst/>
          </a:prstGeom>
        </p:spPr>
      </p:pic>
      <p:pic>
        <p:nvPicPr>
          <p:cNvPr id="11" name="그림 10" descr="스케치, 그림, 도표이(가) 표시된 사진&#10;&#10;자동 생성된 설명">
            <a:extLst>
              <a:ext uri="{FF2B5EF4-FFF2-40B4-BE49-F238E27FC236}">
                <a16:creationId xmlns:a16="http://schemas.microsoft.com/office/drawing/2014/main" id="{9BD8AFE4-EDBE-9C68-681D-3CF3D9C09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35" y="1741087"/>
            <a:ext cx="4661017" cy="4661017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2BC383E0-5483-8056-B6F4-3D40B269A118}"/>
              </a:ext>
            </a:extLst>
          </p:cNvPr>
          <p:cNvSpPr/>
          <p:nvPr/>
        </p:nvSpPr>
        <p:spPr>
          <a:xfrm>
            <a:off x="2301411" y="6092575"/>
            <a:ext cx="770562" cy="309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B7267-139E-BBE8-82C1-4A20901BB7F8}"/>
              </a:ext>
            </a:extLst>
          </p:cNvPr>
          <p:cNvSpPr txBox="1"/>
          <p:nvPr/>
        </p:nvSpPr>
        <p:spPr>
          <a:xfrm>
            <a:off x="8388382" y="6092575"/>
            <a:ext cx="122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4">
                    <a:lumMod val="50000"/>
                  </a:schemeClr>
                </a:solidFill>
              </a:rPr>
              <a:t>생성된 모션</a:t>
            </a:r>
          </a:p>
        </p:txBody>
      </p:sp>
    </p:spTree>
    <p:extLst>
      <p:ext uri="{BB962C8B-B14F-4D97-AF65-F5344CB8AC3E}">
        <p14:creationId xmlns:p14="http://schemas.microsoft.com/office/powerpoint/2010/main" val="312219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12887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STEP 2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10A7224-A773-4624-D1C1-2C7D56683DD0}"/>
              </a:ext>
            </a:extLst>
          </p:cNvPr>
          <p:cNvSpPr txBox="1">
            <a:spLocks/>
          </p:cNvSpPr>
          <p:nvPr/>
        </p:nvSpPr>
        <p:spPr>
          <a:xfrm>
            <a:off x="348530" y="1670113"/>
            <a:ext cx="11702332" cy="1956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37E86-607E-7B1D-E198-253926D6B7D6}"/>
              </a:ext>
            </a:extLst>
          </p:cNvPr>
          <p:cNvSpPr txBox="1"/>
          <p:nvPr/>
        </p:nvSpPr>
        <p:spPr>
          <a:xfrm>
            <a:off x="348529" y="1329061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</a:t>
            </a:r>
            <a:r>
              <a:rPr lang="en-US" altLang="ko-KR" dirty="0"/>
              <a:t>Retargeting</a:t>
            </a:r>
            <a:endParaRPr lang="ko-KR" altLang="en-US" dirty="0"/>
          </a:p>
        </p:txBody>
      </p:sp>
      <p:sp>
        <p:nvSpPr>
          <p:cNvPr id="3" name="내용 개체 틀 3">
            <a:extLst>
              <a:ext uri="{FF2B5EF4-FFF2-40B4-BE49-F238E27FC236}">
                <a16:creationId xmlns:a16="http://schemas.microsoft.com/office/drawing/2014/main" id="{74C9CEDF-86C1-A49A-55F3-20A612FAEEC2}"/>
              </a:ext>
            </a:extLst>
          </p:cNvPr>
          <p:cNvSpPr txBox="1">
            <a:spLocks/>
          </p:cNvSpPr>
          <p:nvPr/>
        </p:nvSpPr>
        <p:spPr>
          <a:xfrm>
            <a:off x="500930" y="1822513"/>
            <a:ext cx="11702332" cy="19566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● </a:t>
            </a:r>
            <a:r>
              <a:rPr lang="en-US" altLang="ko-KR" sz="1400" dirty="0"/>
              <a:t>Inverse</a:t>
            </a:r>
            <a:r>
              <a:rPr lang="ko-KR" altLang="en-US" sz="1400" dirty="0"/>
              <a:t> </a:t>
            </a:r>
            <a:r>
              <a:rPr lang="en-US" altLang="ko-KR" sz="1400" dirty="0"/>
              <a:t>Kinematics</a:t>
            </a:r>
            <a:r>
              <a:rPr lang="ko-KR" altLang="en-US" sz="1400" dirty="0"/>
              <a:t> 이용해 </a:t>
            </a:r>
            <a:r>
              <a:rPr lang="en-US" altLang="ko-KR" sz="1400" dirty="0"/>
              <a:t>AMP </a:t>
            </a:r>
            <a:r>
              <a:rPr lang="ko-KR" altLang="en-US" sz="1400" dirty="0"/>
              <a:t>에서 사용하는 </a:t>
            </a:r>
            <a:r>
              <a:rPr lang="en-US" altLang="ko-KR" sz="1400" dirty="0"/>
              <a:t>skeleton</a:t>
            </a:r>
            <a:r>
              <a:rPr lang="ko-KR" altLang="en-US" sz="1400" dirty="0"/>
              <a:t>으로 </a:t>
            </a:r>
            <a:r>
              <a:rPr lang="ko-KR" altLang="en-US" sz="1400" dirty="0" err="1"/>
              <a:t>리타겟팅</a:t>
            </a:r>
            <a:r>
              <a:rPr lang="ko-KR" altLang="en-US" sz="1400" dirty="0"/>
              <a:t> 진행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 → 논문의 내용과는 다르게 </a:t>
            </a:r>
            <a:r>
              <a:rPr lang="en-US" altLang="ko-KR" sz="1400" dirty="0"/>
              <a:t>end-effector</a:t>
            </a:r>
            <a:r>
              <a:rPr lang="ko-KR" altLang="en-US" sz="1400" dirty="0"/>
              <a:t>만이 아닌 모든 </a:t>
            </a:r>
            <a:r>
              <a:rPr lang="en-US" altLang="ko-KR" sz="1400" dirty="0"/>
              <a:t>joint</a:t>
            </a:r>
            <a:r>
              <a:rPr lang="ko-KR" altLang="en-US" sz="1400" dirty="0"/>
              <a:t>의 결과를 최적화 과정에 포함시킴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● </a:t>
            </a:r>
            <a:r>
              <a:rPr lang="en-US" altLang="ko-KR" sz="1400" dirty="0"/>
              <a:t>Joint </a:t>
            </a:r>
            <a:r>
              <a:rPr lang="ko-KR" altLang="en-US" sz="1400" dirty="0"/>
              <a:t>개수 축소 </a:t>
            </a:r>
            <a:r>
              <a:rPr lang="en-US" altLang="ko-KR" sz="1400" dirty="0"/>
              <a:t>: 22</a:t>
            </a:r>
            <a:r>
              <a:rPr lang="ko-KR" altLang="en-US" sz="1400" dirty="0"/>
              <a:t>개 </a:t>
            </a:r>
            <a:r>
              <a:rPr lang="en-US" altLang="ko-KR" sz="1400" dirty="0"/>
              <a:t>(T2M-GPT)</a:t>
            </a:r>
            <a:r>
              <a:rPr lang="ko-KR" altLang="en-US" sz="1400" dirty="0"/>
              <a:t> </a:t>
            </a:r>
            <a:r>
              <a:rPr lang="en-US" altLang="ko-KR" sz="1400" dirty="0"/>
              <a:t>-&gt; 15</a:t>
            </a:r>
            <a:r>
              <a:rPr lang="ko-KR" altLang="en-US" sz="1400" dirty="0"/>
              <a:t>개 </a:t>
            </a:r>
            <a:r>
              <a:rPr lang="en-US" altLang="ko-KR" sz="1400" dirty="0"/>
              <a:t>(AMP)</a:t>
            </a:r>
          </a:p>
          <a:p>
            <a:pPr>
              <a:lnSpc>
                <a:spcPct val="150000"/>
              </a:lnSpc>
            </a:pPr>
            <a:r>
              <a:rPr lang="ko-KR" altLang="en-US" sz="1400" dirty="0"/>
              <a:t>● 그 결과 </a:t>
            </a:r>
            <a:r>
              <a:rPr lang="en-US" altLang="ko-KR" sz="1400" dirty="0"/>
              <a:t>(48, 45) shape</a:t>
            </a:r>
            <a:r>
              <a:rPr lang="ko-KR" altLang="en-US" sz="1400" dirty="0"/>
              <a:t>의 </a:t>
            </a:r>
            <a:r>
              <a:rPr lang="en-US" altLang="ko-KR" sz="1400" dirty="0"/>
              <a:t>joint</a:t>
            </a:r>
            <a:r>
              <a:rPr lang="ko-KR" altLang="en-US" sz="1400" dirty="0"/>
              <a:t>별 각도</a:t>
            </a:r>
            <a:r>
              <a:rPr lang="en-US" altLang="ko-KR" sz="1400" dirty="0"/>
              <a:t> </a:t>
            </a:r>
            <a:r>
              <a:rPr lang="ko-KR" altLang="en-US" sz="1400" dirty="0"/>
              <a:t>값을 획득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/>
              <a:t>48</a:t>
            </a:r>
            <a:r>
              <a:rPr lang="ko-KR" altLang="en-US" sz="1400" dirty="0"/>
              <a:t>은 </a:t>
            </a:r>
            <a:r>
              <a:rPr lang="en-US" altLang="ko-KR" sz="1400" dirty="0"/>
              <a:t>number of frames </a:t>
            </a:r>
            <a:r>
              <a:rPr lang="ko-KR" altLang="en-US" sz="1400" dirty="0"/>
              <a:t>그리고 </a:t>
            </a:r>
            <a:r>
              <a:rPr lang="en-US" altLang="ko-KR" sz="1400" dirty="0"/>
              <a:t>45 = (#</a:t>
            </a:r>
            <a:r>
              <a:rPr lang="ko-KR" altLang="en-US" sz="1400" dirty="0"/>
              <a:t>조인트개수</a:t>
            </a:r>
            <a:r>
              <a:rPr lang="en-US" altLang="ko-KR" sz="1400" dirty="0"/>
              <a:t>) * 3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</a:p>
        </p:txBody>
      </p:sp>
      <p:pic>
        <p:nvPicPr>
          <p:cNvPr id="9" name="그림 8" descr="도표, 라인, 텍스트이(가) 표시된 사진&#10;&#10;자동 생성된 설명">
            <a:extLst>
              <a:ext uri="{FF2B5EF4-FFF2-40B4-BE49-F238E27FC236}">
                <a16:creationId xmlns:a16="http://schemas.microsoft.com/office/drawing/2014/main" id="{F70DFA4C-3C5F-A737-B4B0-E734DD045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12" y="2425015"/>
            <a:ext cx="4291904" cy="4291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51590B-2F2B-664B-2635-614621663BBB}"/>
              </a:ext>
            </a:extLst>
          </p:cNvPr>
          <p:cNvSpPr txBox="1"/>
          <p:nvPr/>
        </p:nvSpPr>
        <p:spPr>
          <a:xfrm>
            <a:off x="7206854" y="6318607"/>
            <a:ext cx="3878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4">
                    <a:lumMod val="50000"/>
                  </a:schemeClr>
                </a:solidFill>
              </a:rPr>
              <a:t>계산된 </a:t>
            </a:r>
            <a:r>
              <a:rPr lang="en-US" altLang="ko-KR" sz="1400" b="1" dirty="0">
                <a:solidFill>
                  <a:schemeClr val="accent4">
                    <a:lumMod val="50000"/>
                  </a:schemeClr>
                </a:solidFill>
              </a:rPr>
              <a:t>joint angles</a:t>
            </a:r>
            <a:r>
              <a:rPr lang="ko-KR" altLang="en-US" sz="1400" b="1" dirty="0">
                <a:solidFill>
                  <a:schemeClr val="accent4">
                    <a:lumMod val="50000"/>
                  </a:schemeClr>
                </a:solidFill>
              </a:rPr>
              <a:t>를 </a:t>
            </a:r>
            <a:r>
              <a:rPr lang="en-US" altLang="ko-KR" sz="1400" b="1" dirty="0">
                <a:solidFill>
                  <a:schemeClr val="accent4">
                    <a:lumMod val="50000"/>
                  </a:schemeClr>
                </a:solidFill>
              </a:rPr>
              <a:t>FK</a:t>
            </a:r>
            <a:r>
              <a:rPr lang="ko-KR" altLang="en-US" sz="1400" b="1" dirty="0">
                <a:solidFill>
                  <a:schemeClr val="accent4">
                    <a:lumMod val="50000"/>
                  </a:schemeClr>
                </a:solidFill>
              </a:rPr>
              <a:t>로 모션 복원할 경우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B81BA-0F90-BF25-C8DD-97B34925E7BE}"/>
              </a:ext>
            </a:extLst>
          </p:cNvPr>
          <p:cNvSpPr txBox="1"/>
          <p:nvPr/>
        </p:nvSpPr>
        <p:spPr>
          <a:xfrm>
            <a:off x="4841258" y="2822998"/>
            <a:ext cx="2127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(Roll, pitch, yaw)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398273C-E54B-21F0-23F6-B5EF983B4784}"/>
              </a:ext>
            </a:extLst>
          </p:cNvPr>
          <p:cNvSpPr/>
          <p:nvPr/>
        </p:nvSpPr>
        <p:spPr>
          <a:xfrm>
            <a:off x="5137078" y="3069219"/>
            <a:ext cx="154113" cy="309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1AF7727-2814-5C82-F3B3-674FB44EA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83" y="3733383"/>
            <a:ext cx="5468113" cy="2724530"/>
          </a:xfrm>
          <a:prstGeom prst="rect">
            <a:avLst/>
          </a:prstGeom>
        </p:spPr>
      </p:pic>
      <p:sp>
        <p:nvSpPr>
          <p:cNvPr id="20" name="화살표: 줄무늬가 있는 오른쪽 19">
            <a:extLst>
              <a:ext uri="{FF2B5EF4-FFF2-40B4-BE49-F238E27FC236}">
                <a16:creationId xmlns:a16="http://schemas.microsoft.com/office/drawing/2014/main" id="{D8BB4276-B371-CEC2-6858-76E5695F77D4}"/>
              </a:ext>
            </a:extLst>
          </p:cNvPr>
          <p:cNvSpPr/>
          <p:nvPr/>
        </p:nvSpPr>
        <p:spPr>
          <a:xfrm>
            <a:off x="6096000" y="4555441"/>
            <a:ext cx="1188378" cy="704928"/>
          </a:xfrm>
          <a:prstGeom prst="striped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Forward</a:t>
            </a:r>
          </a:p>
          <a:p>
            <a:pPr algn="ctr"/>
            <a:r>
              <a:rPr lang="en-US" altLang="ko-KR" sz="1000" dirty="0"/>
              <a:t>Kinematics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9325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12887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STEP 3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10A7224-A773-4624-D1C1-2C7D56683DD0}"/>
              </a:ext>
            </a:extLst>
          </p:cNvPr>
          <p:cNvSpPr txBox="1">
            <a:spLocks/>
          </p:cNvSpPr>
          <p:nvPr/>
        </p:nvSpPr>
        <p:spPr>
          <a:xfrm>
            <a:off x="348530" y="1670113"/>
            <a:ext cx="11702332" cy="1956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37E86-607E-7B1D-E198-253926D6B7D6}"/>
              </a:ext>
            </a:extLst>
          </p:cNvPr>
          <p:cNvSpPr txBox="1"/>
          <p:nvPr/>
        </p:nvSpPr>
        <p:spPr>
          <a:xfrm>
            <a:off x="348529" y="1329061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</a:t>
            </a:r>
            <a:r>
              <a:rPr lang="en-US" altLang="ko-KR" dirty="0"/>
              <a:t>AMP</a:t>
            </a:r>
            <a:r>
              <a:rPr lang="ko-KR" altLang="en-US" dirty="0"/>
              <a:t> </a:t>
            </a:r>
            <a:r>
              <a:rPr lang="en-US" altLang="ko-KR" dirty="0"/>
              <a:t>Input</a:t>
            </a:r>
            <a:r>
              <a:rPr lang="ko-KR" altLang="en-US" dirty="0"/>
              <a:t> </a:t>
            </a:r>
            <a:r>
              <a:rPr lang="en-US" altLang="ko-KR" dirty="0"/>
              <a:t>Preprocessing</a:t>
            </a:r>
            <a:endParaRPr lang="ko-KR" altLang="en-US" dirty="0"/>
          </a:p>
        </p:txBody>
      </p:sp>
      <p:sp>
        <p:nvSpPr>
          <p:cNvPr id="3" name="내용 개체 틀 3">
            <a:extLst>
              <a:ext uri="{FF2B5EF4-FFF2-40B4-BE49-F238E27FC236}">
                <a16:creationId xmlns:a16="http://schemas.microsoft.com/office/drawing/2014/main" id="{74C9CEDF-86C1-A49A-55F3-20A612FAEEC2}"/>
              </a:ext>
            </a:extLst>
          </p:cNvPr>
          <p:cNvSpPr txBox="1">
            <a:spLocks/>
          </p:cNvSpPr>
          <p:nvPr/>
        </p:nvSpPr>
        <p:spPr>
          <a:xfrm>
            <a:off x="489668" y="1698393"/>
            <a:ext cx="11702332" cy="1956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● </a:t>
            </a:r>
            <a:r>
              <a:rPr lang="en-US" altLang="ko-KR" sz="1400" dirty="0"/>
              <a:t>AMP</a:t>
            </a:r>
            <a:r>
              <a:rPr lang="ko-KR" altLang="en-US" sz="1400" dirty="0"/>
              <a:t>에 사용될 </a:t>
            </a:r>
            <a:r>
              <a:rPr lang="en-US" altLang="ko-KR" sz="1400" dirty="0"/>
              <a:t>reference motion</a:t>
            </a:r>
            <a:r>
              <a:rPr lang="ko-KR" altLang="en-US" sz="1400" dirty="0"/>
              <a:t> 데이터셋으로 가공 필요  </a:t>
            </a:r>
            <a:endParaRPr lang="en-US" altLang="ko-KR" sz="1400" dirty="0"/>
          </a:p>
          <a:p>
            <a:endParaRPr lang="en-US" altLang="ko-K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535E2604-6D2A-EE06-4315-C39349E330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399144"/>
                  </p:ext>
                </p:extLst>
              </p:nvPr>
            </p:nvGraphicFramePr>
            <p:xfrm>
              <a:off x="686656" y="2152715"/>
              <a:ext cx="10818687" cy="34775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7470">
                      <a:extLst>
                        <a:ext uri="{9D8B030D-6E8A-4147-A177-3AD203B41FA5}">
                          <a16:colId xmlns:a16="http://schemas.microsoft.com/office/drawing/2014/main" val="1512680499"/>
                        </a:ext>
                      </a:extLst>
                    </a:gridCol>
                    <a:gridCol w="2269403">
                      <a:extLst>
                        <a:ext uri="{9D8B030D-6E8A-4147-A177-3AD203B41FA5}">
                          <a16:colId xmlns:a16="http://schemas.microsoft.com/office/drawing/2014/main" val="350085869"/>
                        </a:ext>
                      </a:extLst>
                    </a:gridCol>
                    <a:gridCol w="6171814">
                      <a:extLst>
                        <a:ext uri="{9D8B030D-6E8A-4147-A177-3AD203B41FA5}">
                          <a16:colId xmlns:a16="http://schemas.microsoft.com/office/drawing/2014/main" val="1630979945"/>
                        </a:ext>
                      </a:extLst>
                    </a:gridCol>
                  </a:tblGrid>
                  <a:tr h="66431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 variable name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 shape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calculation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562419"/>
                      </a:ext>
                    </a:extLst>
                  </a:tr>
                  <a:tr h="45390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rotation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(48,15,4)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(48,15,3)</a:t>
                          </a:r>
                          <a:r>
                            <a:rPr lang="ko-KR" altLang="en-US" dirty="0"/>
                            <a:t>의 </a:t>
                          </a:r>
                          <a:r>
                            <a:rPr lang="en-US" altLang="ko-KR" dirty="0"/>
                            <a:t>joint angles</a:t>
                          </a:r>
                          <a:r>
                            <a:rPr lang="ko-KR" altLang="en-US" dirty="0"/>
                            <a:t>를 </a:t>
                          </a:r>
                          <a:r>
                            <a:rPr lang="en-US" altLang="ko-KR" dirty="0"/>
                            <a:t>Euler -&gt; Quaternion</a:t>
                          </a:r>
                          <a:r>
                            <a:rPr lang="ko-KR" altLang="en-US" dirty="0"/>
                            <a:t> 형식 변환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8101986"/>
                      </a:ext>
                    </a:extLst>
                  </a:tr>
                  <a:tr h="41389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/>
                            <a:t>root_translation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(48,3)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position dataset</a:t>
                          </a:r>
                          <a:r>
                            <a:rPr lang="ko-KR" altLang="en-US" dirty="0"/>
                            <a:t>에서 </a:t>
                          </a:r>
                          <a:r>
                            <a:rPr lang="en-US" altLang="ko-KR" dirty="0"/>
                            <a:t>pelvis </a:t>
                          </a:r>
                          <a:r>
                            <a:rPr lang="ko-KR" altLang="en-US" dirty="0"/>
                            <a:t>인덱스 값만 추출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470331"/>
                      </a:ext>
                    </a:extLst>
                  </a:tr>
                  <a:tr h="40403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/>
                            <a:t>global_velocity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(48,15,3)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(Position[t] – Position[t-1]) / dt </a:t>
                          </a:r>
                          <a:r>
                            <a:rPr lang="ko-KR" altLang="en-US" dirty="0"/>
                            <a:t>로 계산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2652741"/>
                      </a:ext>
                    </a:extLst>
                  </a:tr>
                  <a:tr h="87705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/>
                            <a:t>angular_velocity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(48,15,3)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ko-KR" dirty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ko-KR" dirty="0" smtClean="0"/>
                                    <m:t>Orientations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ko-KR" dirty="0" smtClean="0"/>
                                    <m:t>[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ko-KR" dirty="0" smtClean="0"/>
                                    <m:t>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ko-KR" dirty="0" smtClean="0"/>
                                    <m:t>−1])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ko-KR" altLang="en-US" dirty="0"/>
                            <a:t> </a:t>
                          </a:r>
                          <a:r>
                            <a:rPr lang="en-US" altLang="ko-KR" dirty="0"/>
                            <a:t>* (Orientations[t])]</a:t>
                          </a:r>
                          <a:r>
                            <a:rPr lang="ko-KR" altLang="en-US" dirty="0"/>
                            <a:t> </a:t>
                          </a:r>
                          <a:r>
                            <a:rPr lang="en-US" altLang="ko-KR" dirty="0"/>
                            <a:t>/ dt </a:t>
                          </a:r>
                          <a:r>
                            <a:rPr lang="ko-KR" altLang="en-US" dirty="0"/>
                            <a:t>로 계산</a:t>
                          </a:r>
                          <a:endParaRPr lang="en-US" altLang="ko-K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1886699"/>
                      </a:ext>
                    </a:extLst>
                  </a:tr>
                  <a:tr h="66431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local translation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(15,3)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Retargeting</a:t>
                          </a:r>
                          <a:r>
                            <a:rPr lang="ko-KR" altLang="en-US" dirty="0"/>
                            <a:t>때 쓰던 </a:t>
                          </a:r>
                          <a:r>
                            <a:rPr lang="en-US" altLang="ko-KR" dirty="0"/>
                            <a:t>offset</a:t>
                          </a:r>
                          <a:r>
                            <a:rPr lang="ko-KR" altLang="en-US" dirty="0"/>
                            <a:t>값 사용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87898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535E2604-6D2A-EE06-4315-C39349E330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399144"/>
                  </p:ext>
                </p:extLst>
              </p:nvPr>
            </p:nvGraphicFramePr>
            <p:xfrm>
              <a:off x="686656" y="2152715"/>
              <a:ext cx="10818687" cy="34775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7470">
                      <a:extLst>
                        <a:ext uri="{9D8B030D-6E8A-4147-A177-3AD203B41FA5}">
                          <a16:colId xmlns:a16="http://schemas.microsoft.com/office/drawing/2014/main" val="1512680499"/>
                        </a:ext>
                      </a:extLst>
                    </a:gridCol>
                    <a:gridCol w="2269403">
                      <a:extLst>
                        <a:ext uri="{9D8B030D-6E8A-4147-A177-3AD203B41FA5}">
                          <a16:colId xmlns:a16="http://schemas.microsoft.com/office/drawing/2014/main" val="350085869"/>
                        </a:ext>
                      </a:extLst>
                    </a:gridCol>
                    <a:gridCol w="6171814">
                      <a:extLst>
                        <a:ext uri="{9D8B030D-6E8A-4147-A177-3AD203B41FA5}">
                          <a16:colId xmlns:a16="http://schemas.microsoft.com/office/drawing/2014/main" val="1630979945"/>
                        </a:ext>
                      </a:extLst>
                    </a:gridCol>
                  </a:tblGrid>
                  <a:tr h="66431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 variable name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 shape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calculation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562419"/>
                      </a:ext>
                    </a:extLst>
                  </a:tr>
                  <a:tr h="45390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rotation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(48,15,4)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(48,15,3)</a:t>
                          </a:r>
                          <a:r>
                            <a:rPr lang="ko-KR" altLang="en-US" dirty="0"/>
                            <a:t>의 </a:t>
                          </a:r>
                          <a:r>
                            <a:rPr lang="en-US" altLang="ko-KR" dirty="0"/>
                            <a:t>joint angles</a:t>
                          </a:r>
                          <a:r>
                            <a:rPr lang="ko-KR" altLang="en-US" dirty="0"/>
                            <a:t>를 </a:t>
                          </a:r>
                          <a:r>
                            <a:rPr lang="en-US" altLang="ko-KR" dirty="0"/>
                            <a:t>Euler -&gt; Quaternion</a:t>
                          </a:r>
                          <a:r>
                            <a:rPr lang="ko-KR" altLang="en-US" dirty="0"/>
                            <a:t> 형식 변환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8101986"/>
                      </a:ext>
                    </a:extLst>
                  </a:tr>
                  <a:tr h="41389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/>
                            <a:t>root_translation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(48,3)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position dataset</a:t>
                          </a:r>
                          <a:r>
                            <a:rPr lang="ko-KR" altLang="en-US" dirty="0"/>
                            <a:t>에서 </a:t>
                          </a:r>
                          <a:r>
                            <a:rPr lang="en-US" altLang="ko-KR" dirty="0"/>
                            <a:t>pelvis </a:t>
                          </a:r>
                          <a:r>
                            <a:rPr lang="ko-KR" altLang="en-US" dirty="0"/>
                            <a:t>인덱스 값만 추출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470331"/>
                      </a:ext>
                    </a:extLst>
                  </a:tr>
                  <a:tr h="40403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/>
                            <a:t>global_velocity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(48,15,3)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(Position[t] – Position[t-1]) / dt </a:t>
                          </a:r>
                          <a:r>
                            <a:rPr lang="ko-KR" altLang="en-US" dirty="0"/>
                            <a:t>로 계산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2652741"/>
                      </a:ext>
                    </a:extLst>
                  </a:tr>
                  <a:tr h="87705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/>
                            <a:t>angular_velocity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(48,15,3)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5420" t="-224306" r="-197" b="-7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1886699"/>
                      </a:ext>
                    </a:extLst>
                  </a:tr>
                  <a:tr h="66431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local translation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(15,3)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Retargeting</a:t>
                          </a:r>
                          <a:r>
                            <a:rPr lang="ko-KR" altLang="en-US" dirty="0"/>
                            <a:t>때 쓰던 </a:t>
                          </a:r>
                          <a:r>
                            <a:rPr lang="en-US" altLang="ko-KR" dirty="0"/>
                            <a:t>offset</a:t>
                          </a:r>
                          <a:r>
                            <a:rPr lang="ko-KR" altLang="en-US" dirty="0"/>
                            <a:t>값 사용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87898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오른쪽 중괄호 7">
            <a:extLst>
              <a:ext uri="{FF2B5EF4-FFF2-40B4-BE49-F238E27FC236}">
                <a16:creationId xmlns:a16="http://schemas.microsoft.com/office/drawing/2014/main" id="{3D2F0A72-7BD6-93B9-3583-197539A1ACF5}"/>
              </a:ext>
            </a:extLst>
          </p:cNvPr>
          <p:cNvSpPr/>
          <p:nvPr/>
        </p:nvSpPr>
        <p:spPr>
          <a:xfrm rot="5400000">
            <a:off x="7715889" y="3196534"/>
            <a:ext cx="328773" cy="28356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43352-3C64-3632-4DFF-1A86E63F6D59}"/>
              </a:ext>
            </a:extLst>
          </p:cNvPr>
          <p:cNvSpPr txBox="1"/>
          <p:nvPr/>
        </p:nvSpPr>
        <p:spPr>
          <a:xfrm>
            <a:off x="7880275" y="4624866"/>
            <a:ext cx="3878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50000"/>
                  </a:schemeClr>
                </a:solidFill>
              </a:rPr>
              <a:t>Relative</a:t>
            </a:r>
            <a:r>
              <a:rPr lang="ko-KR" altLang="en-US" sz="1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accent4">
                    <a:lumMod val="50000"/>
                  </a:schemeClr>
                </a:solidFill>
              </a:rPr>
              <a:t>Rotation</a:t>
            </a:r>
            <a:endParaRPr lang="ko-KR" alt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9163D50-FEF7-DD51-8134-0FA90B88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406" y="924684"/>
            <a:ext cx="5194595" cy="50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668F0472-E1BB-FE34-8FC8-4C77CC9A086F}"/>
              </a:ext>
            </a:extLst>
          </p:cNvPr>
          <p:cNvSpPr/>
          <p:nvPr/>
        </p:nvSpPr>
        <p:spPr>
          <a:xfrm>
            <a:off x="452489" y="2952755"/>
            <a:ext cx="10812544" cy="24110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8659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Introduction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10A7224-A773-4624-D1C1-2C7D56683DD0}"/>
              </a:ext>
            </a:extLst>
          </p:cNvPr>
          <p:cNvSpPr txBox="1">
            <a:spLocks/>
          </p:cNvSpPr>
          <p:nvPr/>
        </p:nvSpPr>
        <p:spPr>
          <a:xfrm>
            <a:off x="348531" y="1698392"/>
            <a:ext cx="11702332" cy="806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 최근 방대한 양의 시뮬레이션 데이터셋을 이용한 </a:t>
            </a:r>
            <a:r>
              <a:rPr lang="en-US" altLang="ko-KR" sz="1400" dirty="0"/>
              <a:t>model-free</a:t>
            </a:r>
            <a:r>
              <a:rPr lang="ko-KR" altLang="en-US" sz="1400" dirty="0"/>
              <a:t> </a:t>
            </a:r>
            <a:r>
              <a:rPr lang="en-US" altLang="ko-KR" sz="1400" dirty="0"/>
              <a:t>Deep</a:t>
            </a:r>
            <a:r>
              <a:rPr lang="ko-KR" altLang="en-US" sz="1400" dirty="0"/>
              <a:t> </a:t>
            </a:r>
            <a:r>
              <a:rPr lang="en-US" altLang="ko-KR" sz="1400" dirty="0"/>
              <a:t>Reinforcement Learning (DRL) </a:t>
            </a:r>
            <a:r>
              <a:rPr lang="ko-KR" altLang="en-US" sz="1400" dirty="0"/>
              <a:t>기법을 통한 </a:t>
            </a:r>
            <a:r>
              <a:rPr lang="en-US" altLang="ko-KR" sz="1400" dirty="0"/>
              <a:t>control </a:t>
            </a:r>
            <a:r>
              <a:rPr lang="ko-KR" altLang="en-US" sz="1400" dirty="0"/>
              <a:t>학습이 유행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▶ 이러한</a:t>
            </a:r>
            <a:r>
              <a:rPr lang="en-US" altLang="ko-KR" sz="1400" dirty="0"/>
              <a:t> </a:t>
            </a:r>
            <a:r>
              <a:rPr lang="ko-KR" altLang="en-US" sz="1400" dirty="0"/>
              <a:t>기법은 복잡한 </a:t>
            </a:r>
            <a:r>
              <a:rPr lang="en-US" altLang="ko-KR" sz="1400" dirty="0"/>
              <a:t>control </a:t>
            </a:r>
            <a:r>
              <a:rPr lang="ko-KR" altLang="en-US" sz="1400" dirty="0"/>
              <a:t>문제를 해결해 주기도 하지만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DoF</a:t>
            </a:r>
            <a:r>
              <a:rPr lang="ko-KR" altLang="en-US" sz="1400" dirty="0"/>
              <a:t>가 큰 로봇의 경우 </a:t>
            </a:r>
            <a:r>
              <a:rPr lang="en-US" altLang="ko-KR" sz="1400" dirty="0"/>
              <a:t>reward engineering </a:t>
            </a:r>
            <a:r>
              <a:rPr lang="ko-KR" altLang="en-US" sz="1400" dirty="0"/>
              <a:t>또한 복잡해지기 마련</a:t>
            </a: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75000-1595-61AC-9FC2-CD1850295DF7}"/>
              </a:ext>
            </a:extLst>
          </p:cNvPr>
          <p:cNvSpPr txBox="1"/>
          <p:nvPr/>
        </p:nvSpPr>
        <p:spPr>
          <a:xfrm>
            <a:off x="263236" y="1329061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</a:t>
            </a:r>
            <a:r>
              <a:rPr lang="en-US" altLang="ko-KR" dirty="0"/>
              <a:t>Humanoid Robot Control</a:t>
            </a:r>
            <a:r>
              <a:rPr lang="ko-KR" altLang="en-US" dirty="0"/>
              <a:t> 연구 최신 동향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747B2-457F-C865-4C66-9453231314DD}"/>
              </a:ext>
            </a:extLst>
          </p:cNvPr>
          <p:cNvSpPr txBox="1"/>
          <p:nvPr/>
        </p:nvSpPr>
        <p:spPr>
          <a:xfrm>
            <a:off x="263235" y="2505341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</a:t>
            </a:r>
            <a:r>
              <a:rPr lang="en-US" altLang="ko-KR" dirty="0"/>
              <a:t>Reference</a:t>
            </a:r>
            <a:r>
              <a:rPr lang="ko-KR" altLang="en-US" dirty="0"/>
              <a:t> </a:t>
            </a:r>
            <a:r>
              <a:rPr lang="en-US" altLang="ko-KR" dirty="0"/>
              <a:t>motion</a:t>
            </a:r>
            <a:r>
              <a:rPr lang="ko-KR" altLang="en-US" dirty="0"/>
              <a:t>을 활용한 </a:t>
            </a:r>
            <a:r>
              <a:rPr lang="en-US" altLang="ko-KR" dirty="0"/>
              <a:t>Motion Imitation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9D93862-5E11-E5BA-49D7-AF555CAD5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65" y="3159766"/>
            <a:ext cx="5118596" cy="198889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D5BBD89-76CE-1C2C-AD6F-56537B7ED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980" y="3159766"/>
            <a:ext cx="4425884" cy="1987269"/>
          </a:xfrm>
          <a:prstGeom prst="rect">
            <a:avLst/>
          </a:prstGeom>
        </p:spPr>
      </p:pic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971A58A4-6DD0-94A3-2033-3D4F13679BBB}"/>
              </a:ext>
            </a:extLst>
          </p:cNvPr>
          <p:cNvSpPr txBox="1">
            <a:spLocks/>
          </p:cNvSpPr>
          <p:nvPr/>
        </p:nvSpPr>
        <p:spPr>
          <a:xfrm>
            <a:off x="365814" y="5546461"/>
            <a:ext cx="11702332" cy="1311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en-US" altLang="ko-KR" sz="1400" dirty="0"/>
              <a:t>motion</a:t>
            </a:r>
            <a:r>
              <a:rPr lang="ko-KR" altLang="en-US" sz="1400" dirty="0"/>
              <a:t>별 별도의 특이적 작업 없이 </a:t>
            </a:r>
            <a:r>
              <a:rPr lang="en-US" altLang="ko-KR" sz="1400" dirty="0"/>
              <a:t>reference motion (e.g., </a:t>
            </a:r>
            <a:r>
              <a:rPr lang="en-US" altLang="ko-KR" sz="1400" dirty="0" err="1"/>
              <a:t>MoCap</a:t>
            </a:r>
            <a:r>
              <a:rPr lang="en-US" altLang="ko-KR" sz="1400" dirty="0"/>
              <a:t> dataset)</a:t>
            </a:r>
            <a:r>
              <a:rPr lang="ko-KR" altLang="en-US" sz="1400" dirty="0"/>
              <a:t>을 인풋으로 줄 경우</a:t>
            </a:r>
            <a:r>
              <a:rPr lang="en-US" altLang="ko-KR" sz="1400" dirty="0"/>
              <a:t>, </a:t>
            </a:r>
            <a:r>
              <a:rPr lang="ko-KR" altLang="en-US" sz="1400" dirty="0"/>
              <a:t>그것을 충실히 따라하는 </a:t>
            </a:r>
            <a:r>
              <a:rPr lang="en-US" altLang="ko-KR" sz="1400" dirty="0"/>
              <a:t>policy</a:t>
            </a:r>
            <a:r>
              <a:rPr lang="ko-KR" altLang="en-US" sz="1400" dirty="0"/>
              <a:t>를 학습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en-US" altLang="ko-KR" sz="1400" dirty="0"/>
              <a:t>motion imitation</a:t>
            </a:r>
            <a:r>
              <a:rPr lang="ko-KR" altLang="en-US" sz="1400" dirty="0"/>
              <a:t>기법 사용 후</a:t>
            </a:r>
            <a:r>
              <a:rPr lang="en-US" altLang="ko-KR" sz="1400" dirty="0"/>
              <a:t>, </a:t>
            </a:r>
            <a:r>
              <a:rPr lang="ko-KR" altLang="en-US" sz="1400" dirty="0"/>
              <a:t>사족보행 </a:t>
            </a:r>
            <a:r>
              <a:rPr lang="ko-KR" altLang="en-US" sz="1400" dirty="0" err="1"/>
              <a:t>로봇등에서</a:t>
            </a:r>
            <a:r>
              <a:rPr lang="ko-KR" altLang="en-US" sz="1400" dirty="0"/>
              <a:t> 괄목할 만한 성과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▶ 본 연구에서도 </a:t>
            </a:r>
            <a:r>
              <a:rPr lang="en-US" altLang="ko-KR" sz="1400" dirty="0"/>
              <a:t>Adversarial Motion Priors (AMP)</a:t>
            </a:r>
            <a:r>
              <a:rPr lang="ko-KR" altLang="en-US" sz="1400" dirty="0"/>
              <a:t>를 사용해 </a:t>
            </a:r>
            <a:r>
              <a:rPr lang="en-US" altLang="ko-KR" sz="1400" dirty="0"/>
              <a:t>control policy </a:t>
            </a:r>
            <a:r>
              <a:rPr lang="ko-KR" altLang="en-US" sz="1400" dirty="0"/>
              <a:t>학습 예정</a:t>
            </a:r>
            <a:r>
              <a:rPr lang="en-US" altLang="ko-KR" sz="1400" dirty="0"/>
              <a:t> </a:t>
            </a:r>
          </a:p>
          <a:p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9502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EC1BABC-5AAB-B8AE-7CB2-8B0BA0EF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74" y="3672073"/>
            <a:ext cx="6643127" cy="2428313"/>
          </a:xfrm>
          <a:prstGeom prst="rect">
            <a:avLst/>
          </a:prstGeom>
        </p:spPr>
      </p:pic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C1AADB40-ACE1-4018-492D-1DE872A5F114}"/>
              </a:ext>
            </a:extLst>
          </p:cNvPr>
          <p:cNvSpPr/>
          <p:nvPr/>
        </p:nvSpPr>
        <p:spPr>
          <a:xfrm>
            <a:off x="8353973" y="3591612"/>
            <a:ext cx="3495520" cy="2121031"/>
          </a:xfrm>
          <a:prstGeom prst="wedgeEllipseCallout">
            <a:avLst>
              <a:gd name="adj1" fmla="val -64539"/>
              <a:gd name="adj2" fmla="val 393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11275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Control Policies from Language Commands 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10A7224-A773-4624-D1C1-2C7D56683DD0}"/>
              </a:ext>
            </a:extLst>
          </p:cNvPr>
          <p:cNvSpPr txBox="1">
            <a:spLocks/>
          </p:cNvSpPr>
          <p:nvPr/>
        </p:nvSpPr>
        <p:spPr>
          <a:xfrm>
            <a:off x="348530" y="1670113"/>
            <a:ext cx="11702332" cy="1758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ko-KR" altLang="en-US" sz="1400" b="1" dirty="0"/>
              <a:t>언어적</a:t>
            </a:r>
            <a:r>
              <a:rPr lang="ko-KR" altLang="en-US" sz="1400" dirty="0"/>
              <a:t> </a:t>
            </a:r>
            <a:r>
              <a:rPr lang="ko-KR" altLang="en-US" sz="1400" b="1" dirty="0"/>
              <a:t>명령어</a:t>
            </a:r>
            <a:r>
              <a:rPr lang="en-US" altLang="ko-KR" sz="1400" b="1" dirty="0"/>
              <a:t>(language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commands)</a:t>
            </a:r>
            <a:r>
              <a:rPr lang="ko-KR" altLang="en-US" sz="1400" b="1" dirty="0"/>
              <a:t>를 통해 </a:t>
            </a:r>
            <a:r>
              <a:rPr lang="en-US" altLang="ko-KR" sz="1400" b="1" dirty="0"/>
              <a:t>joint </a:t>
            </a:r>
            <a:r>
              <a:rPr lang="ko-KR" altLang="en-US" sz="1400" b="1" dirty="0"/>
              <a:t>단위의 </a:t>
            </a:r>
            <a:r>
              <a:rPr lang="en-US" altLang="ko-KR" sz="1400" b="1" dirty="0"/>
              <a:t>control policy</a:t>
            </a:r>
            <a:r>
              <a:rPr lang="ko-KR" altLang="en-US" sz="1400" b="1" dirty="0"/>
              <a:t>를 학습</a:t>
            </a:r>
            <a:r>
              <a:rPr lang="en-US" altLang="ko-KR" sz="1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  </a:t>
            </a:r>
            <a:r>
              <a:rPr lang="ko-KR" altLang="en-US" sz="1400" dirty="0"/>
              <a:t>→ 복잡한 </a:t>
            </a:r>
            <a:r>
              <a:rPr lang="en-US" altLang="ko-KR" sz="1400" dirty="0"/>
              <a:t>reward engineering </a:t>
            </a:r>
            <a:r>
              <a:rPr lang="ko-KR" altLang="en-US" sz="1400" dirty="0"/>
              <a:t>을</a:t>
            </a:r>
            <a:r>
              <a:rPr lang="en-US" altLang="ko-KR" sz="1400" dirty="0"/>
              <a:t> </a:t>
            </a:r>
            <a:r>
              <a:rPr lang="ko-KR" altLang="en-US" sz="1400" dirty="0"/>
              <a:t>최소화 하는 것을 목표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ko-KR" altLang="en-US" sz="1400" b="1" dirty="0"/>
              <a:t>최근 큰 화두가 되고 있는 </a:t>
            </a:r>
            <a:r>
              <a:rPr lang="en-US" altLang="ko-KR" sz="1400" b="1" dirty="0"/>
              <a:t>Large Language Models(LLMs)</a:t>
            </a:r>
            <a:r>
              <a:rPr lang="ko-KR" altLang="en-US" sz="1400" b="1" dirty="0"/>
              <a:t>을 </a:t>
            </a:r>
            <a:r>
              <a:rPr lang="en-US" altLang="ko-KR" sz="1400" b="1" dirty="0"/>
              <a:t>Text-to-Motion </a:t>
            </a:r>
            <a:r>
              <a:rPr lang="ko-KR" altLang="en-US" sz="1400" b="1" dirty="0"/>
              <a:t>생성에 활용 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en-US" altLang="ko-KR" sz="1400" b="1" dirty="0">
                <a:solidFill>
                  <a:srgbClr val="FF0000"/>
                </a:solidFill>
              </a:rPr>
              <a:t>Text-to-Motion </a:t>
            </a:r>
            <a:r>
              <a:rPr lang="ko-KR" altLang="en-US" sz="1400" b="1" dirty="0">
                <a:solidFill>
                  <a:srgbClr val="FF0000"/>
                </a:solidFill>
              </a:rPr>
              <a:t>생성기로 생성된 모션은 겉보기엔 </a:t>
            </a:r>
            <a:r>
              <a:rPr lang="ko-KR" altLang="en-US" sz="1400" b="1" dirty="0" err="1">
                <a:solidFill>
                  <a:srgbClr val="FF0000"/>
                </a:solidFill>
              </a:rPr>
              <a:t>그럴듯</a:t>
            </a:r>
            <a:r>
              <a:rPr lang="ko-KR" altLang="en-US" sz="1400" b="1" dirty="0">
                <a:solidFill>
                  <a:srgbClr val="FF0000"/>
                </a:solidFill>
              </a:rPr>
              <a:t> 하지만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물리적으로 </a:t>
            </a:r>
            <a:r>
              <a:rPr lang="en-US" altLang="ko-KR" sz="1400" b="1" dirty="0">
                <a:solidFill>
                  <a:srgbClr val="FF0000"/>
                </a:solidFill>
              </a:rPr>
              <a:t>grounded </a:t>
            </a:r>
            <a:r>
              <a:rPr lang="ko-KR" altLang="en-US" sz="1400" b="1" dirty="0">
                <a:solidFill>
                  <a:srgbClr val="FF0000"/>
                </a:solidFill>
              </a:rPr>
              <a:t>되어 있지 않다</a:t>
            </a:r>
            <a:r>
              <a:rPr lang="en-US" altLang="ko-KR" sz="1400" b="1" dirty="0">
                <a:solidFill>
                  <a:srgbClr val="FF0000"/>
                </a:solidFill>
              </a:rPr>
              <a:t>: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</a:rPr>
              <a:t>foot sliding, jitters, self-collisions</a:t>
            </a:r>
          </a:p>
          <a:p>
            <a:pPr>
              <a:lnSpc>
                <a:spcPct val="150000"/>
              </a:lnSpc>
            </a:pPr>
            <a:r>
              <a:rPr lang="ko-KR" altLang="en-US" sz="1400" dirty="0"/>
              <a:t>   → 생성된 모션을 </a:t>
            </a:r>
            <a:r>
              <a:rPr lang="en-US" altLang="ko-KR" sz="1400" dirty="0"/>
              <a:t>reference </a:t>
            </a:r>
            <a:r>
              <a:rPr lang="ko-KR" altLang="en-US" sz="1400" dirty="0"/>
              <a:t>삼아 앞서 말한 </a:t>
            </a:r>
            <a:r>
              <a:rPr lang="en-US" altLang="ko-KR" sz="1400" dirty="0"/>
              <a:t>Motion Imitation </a:t>
            </a:r>
            <a:r>
              <a:rPr lang="ko-KR" altLang="en-US" sz="1400" dirty="0"/>
              <a:t>기법으로 </a:t>
            </a:r>
            <a:r>
              <a:rPr lang="en-US" altLang="ko-KR" sz="1400" dirty="0"/>
              <a:t>policy </a:t>
            </a:r>
            <a:r>
              <a:rPr lang="ko-KR" altLang="en-US" sz="1400" dirty="0"/>
              <a:t>학습을 할 예정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75000-1595-61AC-9FC2-CD1850295DF7}"/>
              </a:ext>
            </a:extLst>
          </p:cNvPr>
          <p:cNvSpPr txBox="1"/>
          <p:nvPr/>
        </p:nvSpPr>
        <p:spPr>
          <a:xfrm>
            <a:off x="263235" y="1253597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</a:t>
            </a:r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Methods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DED69B-C344-08A9-476E-24F787CA467E}"/>
              </a:ext>
            </a:extLst>
          </p:cNvPr>
          <p:cNvSpPr/>
          <p:nvPr/>
        </p:nvSpPr>
        <p:spPr>
          <a:xfrm>
            <a:off x="2601800" y="3704080"/>
            <a:ext cx="3702860" cy="90310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5DD8B-B981-4108-404E-0AF1E86B180C}"/>
              </a:ext>
            </a:extLst>
          </p:cNvPr>
          <p:cNvSpPr txBox="1"/>
          <p:nvPr/>
        </p:nvSpPr>
        <p:spPr>
          <a:xfrm>
            <a:off x="3733016" y="3672072"/>
            <a:ext cx="2127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T2M-GPT (Text-to-Motion)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728D5-0364-39D6-B4C5-945535C4436C}"/>
              </a:ext>
            </a:extLst>
          </p:cNvPr>
          <p:cNvSpPr txBox="1"/>
          <p:nvPr/>
        </p:nvSpPr>
        <p:spPr>
          <a:xfrm>
            <a:off x="8726053" y="4332231"/>
            <a:ext cx="3057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사용자가 원하는 액션을 더 정밀하게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prompting</a:t>
            </a:r>
          </a:p>
          <a:p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학습 시간 이점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(good initialization point)</a:t>
            </a:r>
          </a:p>
          <a:p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87D0C7-33AB-6541-89EB-4C0FEDFD2A45}"/>
              </a:ext>
            </a:extLst>
          </p:cNvPr>
          <p:cNvSpPr txBox="1"/>
          <p:nvPr/>
        </p:nvSpPr>
        <p:spPr>
          <a:xfrm>
            <a:off x="8795208" y="396072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Benefits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using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LLMs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12887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Learning Policies from Language Prompt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10A7224-A773-4624-D1C1-2C7D56683DD0}"/>
              </a:ext>
            </a:extLst>
          </p:cNvPr>
          <p:cNvSpPr txBox="1">
            <a:spLocks/>
          </p:cNvSpPr>
          <p:nvPr/>
        </p:nvSpPr>
        <p:spPr>
          <a:xfrm>
            <a:off x="348530" y="1670113"/>
            <a:ext cx="11702332" cy="865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ko-KR" altLang="en-US" sz="1400" b="1" dirty="0"/>
              <a:t>최근 </a:t>
            </a:r>
            <a:r>
              <a:rPr lang="en-US" altLang="ko-KR" sz="1400" b="1" dirty="0"/>
              <a:t>language description</a:t>
            </a:r>
            <a:r>
              <a:rPr lang="ko-KR" altLang="en-US" sz="1400" b="1" dirty="0"/>
              <a:t>들로부터 다양한 종류의 </a:t>
            </a:r>
            <a:r>
              <a:rPr lang="en-US" altLang="ko-KR" sz="1400" b="1" dirty="0"/>
              <a:t>human motion trajectory</a:t>
            </a:r>
            <a:r>
              <a:rPr lang="ko-KR" altLang="en-US" sz="1400" b="1" dirty="0"/>
              <a:t>를 생성하는 기법들이 많이 늘어남 </a:t>
            </a:r>
            <a:r>
              <a:rPr lang="en-US" altLang="ko-KR" sz="1400" b="1" dirty="0"/>
              <a:t>(T2M-GPT)</a:t>
            </a:r>
            <a:r>
              <a:rPr lang="ko-KR" altLang="en-US" sz="1400" b="1" dirty="0"/>
              <a:t>   </a:t>
            </a:r>
            <a:r>
              <a:rPr lang="en-US" altLang="ko-KR" sz="1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  </a:t>
            </a:r>
            <a:r>
              <a:rPr lang="ko-KR" altLang="en-US" sz="1400" dirty="0"/>
              <a:t>→ </a:t>
            </a:r>
            <a:r>
              <a:rPr lang="en-US" altLang="ko-KR" sz="1400" dirty="0"/>
              <a:t>annotation</a:t>
            </a:r>
            <a:r>
              <a:rPr lang="ko-KR" altLang="en-US" sz="1400" dirty="0"/>
              <a:t>된 </a:t>
            </a:r>
            <a:r>
              <a:rPr lang="en-US" altLang="ko-KR" sz="1400" dirty="0"/>
              <a:t>motion capture dataset</a:t>
            </a:r>
            <a:r>
              <a:rPr lang="ko-KR" altLang="en-US" sz="1400" dirty="0"/>
              <a:t>을 이용하여 이러한 매핑</a:t>
            </a:r>
            <a:r>
              <a:rPr lang="en-US" altLang="ko-KR" sz="1400" dirty="0"/>
              <a:t>(</a:t>
            </a:r>
            <a:r>
              <a:rPr lang="ko-KR" altLang="en-US" sz="1400" dirty="0"/>
              <a:t>언어 인풋 ↦ </a:t>
            </a:r>
            <a:r>
              <a:rPr lang="en-US" altLang="ko-KR" sz="1400" dirty="0"/>
              <a:t>human</a:t>
            </a:r>
            <a:r>
              <a:rPr lang="ko-KR" altLang="en-US" sz="1400" dirty="0"/>
              <a:t> </a:t>
            </a:r>
            <a:r>
              <a:rPr lang="en-US" altLang="ko-KR" sz="1400" dirty="0"/>
              <a:t>motion</a:t>
            </a:r>
            <a:r>
              <a:rPr lang="ko-KR" altLang="en-US" sz="1400" dirty="0"/>
              <a:t> </a:t>
            </a:r>
            <a:r>
              <a:rPr lang="en-US" altLang="ko-KR" sz="1400" dirty="0"/>
              <a:t>trajectory)</a:t>
            </a:r>
            <a:r>
              <a:rPr lang="ko-KR" altLang="en-US" sz="1400" dirty="0"/>
              <a:t>을 학습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75000-1595-61AC-9FC2-CD1850295DF7}"/>
              </a:ext>
            </a:extLst>
          </p:cNvPr>
          <p:cNvSpPr txBox="1"/>
          <p:nvPr/>
        </p:nvSpPr>
        <p:spPr>
          <a:xfrm>
            <a:off x="263235" y="1253597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(STEP 1) Human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Motion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Generation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from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Text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Input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E5F04C-576C-6F80-2DA2-74C47897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16" y="2739822"/>
            <a:ext cx="4313121" cy="2528200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769E04B-3444-D280-8C0E-4D34EF23BC76}"/>
              </a:ext>
            </a:extLst>
          </p:cNvPr>
          <p:cNvSpPr/>
          <p:nvPr/>
        </p:nvSpPr>
        <p:spPr>
          <a:xfrm>
            <a:off x="584462" y="2535811"/>
            <a:ext cx="10878532" cy="2960016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80FD7E4-CCBA-830E-B4B8-B35046C1B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37" y="2739822"/>
            <a:ext cx="4717649" cy="865697"/>
          </a:xfrm>
          <a:prstGeom prst="rect">
            <a:avLst/>
          </a:prstGeom>
        </p:spPr>
      </p:pic>
      <p:sp>
        <p:nvSpPr>
          <p:cNvPr id="15" name="내용 개체 틀 3">
            <a:extLst>
              <a:ext uri="{FF2B5EF4-FFF2-40B4-BE49-F238E27FC236}">
                <a16:creationId xmlns:a16="http://schemas.microsoft.com/office/drawing/2014/main" id="{EBFA28CE-62F9-8FDC-B520-FEFB18DE57BE}"/>
              </a:ext>
            </a:extLst>
          </p:cNvPr>
          <p:cNvSpPr txBox="1">
            <a:spLocks/>
          </p:cNvSpPr>
          <p:nvPr/>
        </p:nvSpPr>
        <p:spPr>
          <a:xfrm>
            <a:off x="437727" y="5699838"/>
            <a:ext cx="11110108" cy="865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ko-KR" altLang="en-US" sz="1400" b="1" dirty="0"/>
              <a:t>본 연구에서도 </a:t>
            </a:r>
            <a:r>
              <a:rPr lang="en-US" altLang="ko-KR" sz="1400" b="1" dirty="0"/>
              <a:t>T2M-GPT</a:t>
            </a:r>
            <a:r>
              <a:rPr lang="ko-KR" altLang="en-US" sz="1400" b="1" dirty="0"/>
              <a:t> 기법 그대로 사용해 </a:t>
            </a:r>
            <a:r>
              <a:rPr lang="en-US" altLang="ko-KR" sz="1400" b="1" dirty="0"/>
              <a:t>3d motion sequence </a:t>
            </a:r>
            <a:r>
              <a:rPr lang="ko-KR" altLang="en-US" sz="1400" b="1" dirty="0"/>
              <a:t>추출 예정</a:t>
            </a:r>
            <a:endParaRPr lang="en-US" altLang="ko-KR" sz="14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5C0E0B9-191B-D8E9-3F20-05AFAB3A6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33" y="3653765"/>
            <a:ext cx="4164122" cy="16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0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12887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Learning Policies from Language Prompt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10A7224-A773-4624-D1C1-2C7D56683DD0}"/>
              </a:ext>
            </a:extLst>
          </p:cNvPr>
          <p:cNvSpPr txBox="1">
            <a:spLocks/>
          </p:cNvSpPr>
          <p:nvPr/>
        </p:nvSpPr>
        <p:spPr>
          <a:xfrm>
            <a:off x="348530" y="1670113"/>
            <a:ext cx="11702332" cy="865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en-US" altLang="ko-KR" sz="1400" b="1" dirty="0"/>
              <a:t>T2M-GPT</a:t>
            </a:r>
            <a:r>
              <a:rPr lang="ko-KR" altLang="en-US" sz="1400" b="1" dirty="0"/>
              <a:t>를 이용해 생성된 모션을 </a:t>
            </a:r>
            <a:r>
              <a:rPr lang="en-US" altLang="ko-KR" sz="1400" b="1" dirty="0"/>
              <a:t>control policy </a:t>
            </a:r>
            <a:r>
              <a:rPr lang="ko-KR" altLang="en-US" sz="1400" b="1" dirty="0"/>
              <a:t>학습에 사용할 수 있게 </a:t>
            </a:r>
            <a:r>
              <a:rPr lang="en-US" altLang="ko-KR" sz="1400" b="1" dirty="0"/>
              <a:t>retargeting </a:t>
            </a:r>
            <a:r>
              <a:rPr lang="ko-KR" altLang="en-US" sz="1400" b="1" dirty="0"/>
              <a:t>한다</a:t>
            </a:r>
            <a:r>
              <a:rPr lang="en-US" altLang="ko-KR" sz="1400" b="1" dirty="0"/>
              <a:t>.</a:t>
            </a:r>
            <a:r>
              <a:rPr lang="ko-KR" altLang="en-US" sz="1400" b="1" dirty="0"/>
              <a:t>   </a:t>
            </a:r>
            <a:r>
              <a:rPr lang="en-US" altLang="ko-KR" sz="1400" b="1" dirty="0"/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en-US" altLang="ko-KR" sz="1400" b="1" dirty="0"/>
              <a:t>Skeleton </a:t>
            </a:r>
            <a:r>
              <a:rPr lang="ko-KR" altLang="en-US" sz="1400" b="1" dirty="0"/>
              <a:t>간 차이로 인해 </a:t>
            </a:r>
            <a:r>
              <a:rPr lang="en-US" altLang="ko-KR" sz="1400" b="1" dirty="0"/>
              <a:t>joint angle</a:t>
            </a:r>
            <a:r>
              <a:rPr lang="ko-KR" altLang="en-US" sz="1400" b="1" dirty="0"/>
              <a:t>간의 </a:t>
            </a:r>
            <a:r>
              <a:rPr lang="en-US" altLang="ko-KR" sz="1400" b="1" dirty="0"/>
              <a:t>direct matching</a:t>
            </a:r>
            <a:r>
              <a:rPr lang="ko-KR" altLang="en-US" sz="1400" b="1" dirty="0"/>
              <a:t>이 어렵고</a:t>
            </a:r>
            <a:r>
              <a:rPr lang="en-US" altLang="ko-KR" sz="1400" b="1" dirty="0"/>
              <a:t>, end-effector</a:t>
            </a:r>
            <a:r>
              <a:rPr lang="ko-KR" altLang="en-US" sz="1400" b="1" dirty="0"/>
              <a:t>들</a:t>
            </a:r>
            <a:r>
              <a:rPr lang="en-US" altLang="ko-KR" sz="1400" b="1" dirty="0"/>
              <a:t>(2 leg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+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2 hands)</a:t>
            </a:r>
            <a:r>
              <a:rPr lang="ko-KR" altLang="en-US" sz="1400" b="1" dirty="0"/>
              <a:t>의 위치를 사용한 </a:t>
            </a:r>
            <a:r>
              <a:rPr lang="en-US" altLang="ko-KR" sz="1400" b="1" dirty="0"/>
              <a:t>IK </a:t>
            </a:r>
            <a:r>
              <a:rPr lang="ko-KR" altLang="en-US" sz="1400" b="1" dirty="0"/>
              <a:t>사용</a:t>
            </a:r>
            <a:r>
              <a:rPr lang="en-US" altLang="ko-KR" sz="1400" b="1" dirty="0"/>
              <a:t>.</a:t>
            </a:r>
            <a:r>
              <a:rPr lang="ko-KR" altLang="en-US" sz="1400" b="1" dirty="0"/>
              <a:t>   </a:t>
            </a:r>
            <a:r>
              <a:rPr lang="en-US" altLang="ko-KR" sz="1400" b="1" dirty="0"/>
              <a:t> </a:t>
            </a:r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75000-1595-61AC-9FC2-CD1850295DF7}"/>
              </a:ext>
            </a:extLst>
          </p:cNvPr>
          <p:cNvSpPr txBox="1"/>
          <p:nvPr/>
        </p:nvSpPr>
        <p:spPr>
          <a:xfrm>
            <a:off x="263235" y="1253597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(STEP 2) Motion Retargeting from Human to Robot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769E04B-3444-D280-8C0E-4D34EF23BC76}"/>
              </a:ext>
            </a:extLst>
          </p:cNvPr>
          <p:cNvSpPr/>
          <p:nvPr/>
        </p:nvSpPr>
        <p:spPr>
          <a:xfrm>
            <a:off x="584462" y="2535811"/>
            <a:ext cx="10878532" cy="1904214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내용 개체 틀 3">
                <a:extLst>
                  <a:ext uri="{FF2B5EF4-FFF2-40B4-BE49-F238E27FC236}">
                    <a16:creationId xmlns:a16="http://schemas.microsoft.com/office/drawing/2014/main" id="{EBFA28CE-62F9-8FDC-B520-FEFB18DE57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886" y="4620247"/>
                <a:ext cx="13485662" cy="26230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defPPr rtl="0">
                  <a:defRPr lang="ko-k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ko-KR" altLang="en-US" sz="1400" dirty="0"/>
                  <a:t>▶ </a:t>
                </a:r>
                <a:r>
                  <a:rPr lang="en-US" altLang="ko-KR" sz="1400" b="1" dirty="0"/>
                  <a:t>IK</a:t>
                </a:r>
                <a:r>
                  <a:rPr lang="ko-KR" altLang="en-US" sz="1400" b="1" dirty="0"/>
                  <a:t> </a:t>
                </a:r>
                <a:r>
                  <a:rPr lang="en-US" altLang="ko-KR" sz="1400" b="1" dirty="0"/>
                  <a:t>Objective</a:t>
                </a:r>
                <a:r>
                  <a:rPr lang="ko-KR" altLang="en-US" sz="1400" b="1" dirty="0"/>
                  <a:t>는 </a:t>
                </a:r>
                <a:r>
                  <a:rPr lang="en-US" altLang="ko-KR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robot end-effector position</a:t>
                </a:r>
                <a:r>
                  <a:rPr lang="ko-KR" altLang="en-US" sz="1400" b="1" dirty="0"/>
                  <a:t>과 </a:t>
                </a:r>
                <a:r>
                  <a:rPr lang="en-US" altLang="ko-KR" sz="1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reference relative end-effector position</a:t>
                </a:r>
                <a:r>
                  <a:rPr lang="ko-KR" altLang="en-US" sz="1400" b="1" dirty="0"/>
                  <a:t>간의 에러를 최소화 한다</a:t>
                </a:r>
                <a:r>
                  <a:rPr lang="en-US" altLang="ko-KR" sz="1400" b="1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dirty="0"/>
                  <a:t>▶ 그 외 특이사항</a:t>
                </a:r>
                <a:r>
                  <a:rPr lang="en-US" altLang="ko-KR" sz="1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/>
                  <a:t>- </a:t>
                </a:r>
                <a:r>
                  <a:rPr lang="ko-KR" altLang="en-US" sz="1400" dirty="0"/>
                  <a:t>첨가된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sz="1400" dirty="0"/>
                  <a:t> constraint </a:t>
                </a:r>
                <a:r>
                  <a:rPr lang="ko-KR" altLang="en-US" sz="1400" dirty="0"/>
                  <a:t>항의 경우 로봇의 구조 중 </a:t>
                </a:r>
                <a:r>
                  <a:rPr lang="en-US" altLang="ko-KR" sz="1400" dirty="0"/>
                  <a:t>4-bar linkage (</a:t>
                </a:r>
                <a:r>
                  <a:rPr lang="ko-KR" altLang="en-US" sz="1400" dirty="0"/>
                  <a:t>오른쪽 그림</a:t>
                </a:r>
                <a:r>
                  <a:rPr lang="en-US" altLang="ko-KR" sz="1400" dirty="0"/>
                  <a:t>)</a:t>
                </a:r>
                <a:r>
                  <a:rPr lang="ko-KR" altLang="en-US" sz="1400" dirty="0"/>
                  <a:t>를 </a:t>
                </a:r>
                <a:r>
                  <a:rPr lang="en-US" altLang="ko-KR" sz="1400" dirty="0"/>
                  <a:t>simulate </a:t>
                </a:r>
                <a:r>
                  <a:rPr lang="ko-KR" altLang="en-US" sz="1400" dirty="0"/>
                  <a:t>하였고</a:t>
                </a:r>
                <a:r>
                  <a:rPr lang="en-US" altLang="ko-KR" sz="1400" dirty="0"/>
                  <a:t>, smooth</a:t>
                </a:r>
                <a:r>
                  <a:rPr lang="ko-KR" altLang="en-US" sz="1400" dirty="0"/>
                  <a:t>한 모션을 구현</a:t>
                </a:r>
                <a:r>
                  <a:rPr lang="en-US" altLang="ko-KR" sz="1400" dirty="0"/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dirty="0"/>
                  <a:t>하기 위해 포함되었다</a:t>
                </a:r>
                <a:r>
                  <a:rPr lang="en-US" altLang="ko-KR" sz="1400" dirty="0"/>
                  <a:t>. Angle</a:t>
                </a:r>
                <a:r>
                  <a:rPr lang="ko-KR" altLang="en-US" sz="1400" dirty="0"/>
                  <a:t>값 </a:t>
                </a:r>
                <a:r>
                  <a:rPr lang="en-US" altLang="ko-KR" sz="1400" dirty="0"/>
                  <a:t>q</a:t>
                </a:r>
                <a:r>
                  <a:rPr lang="ko-KR" altLang="en-US" sz="1400" dirty="0"/>
                  <a:t>에 최소한의 변화가 갈 수 있도록 조절</a:t>
                </a:r>
                <a:r>
                  <a:rPr lang="en-US" altLang="ko-KR" sz="1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/>
                  <a:t>- </a:t>
                </a:r>
                <a:r>
                  <a:rPr lang="ko-KR" altLang="en-US" sz="1400" dirty="0"/>
                  <a:t>최적화 알고리즘은 </a:t>
                </a:r>
                <a:r>
                  <a:rPr lang="en-US" altLang="ko-KR" sz="1400" dirty="0"/>
                  <a:t>constraint </a:t>
                </a:r>
                <a:r>
                  <a:rPr lang="ko-KR" altLang="en-US" sz="1400" dirty="0"/>
                  <a:t>항을 고려하여 </a:t>
                </a:r>
                <a:r>
                  <a:rPr lang="en-US" altLang="ko-KR" sz="1400" dirty="0"/>
                  <a:t>Sequential Least Squares Programming</a:t>
                </a:r>
                <a:r>
                  <a:rPr lang="ko-KR" altLang="en-US" sz="1400" dirty="0"/>
                  <a:t>기법을 이용하였다</a:t>
                </a:r>
                <a:r>
                  <a:rPr lang="en-US" altLang="ko-KR" sz="1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/>
                  <a:t>- Temporal Smoothness</a:t>
                </a:r>
                <a:r>
                  <a:rPr lang="ko-KR" altLang="en-US" sz="1400" dirty="0"/>
                  <a:t>를 위해</a:t>
                </a:r>
                <a:r>
                  <a:rPr lang="en-US" altLang="ko-KR" sz="1400" dirty="0"/>
                  <a:t>, Motion</a:t>
                </a:r>
                <a:r>
                  <a:rPr lang="ko-KR" altLang="en-US" sz="1400" dirty="0"/>
                  <a:t>의 각 </a:t>
                </a:r>
                <a:r>
                  <a:rPr lang="en-US" altLang="ko-KR" sz="1400" dirty="0"/>
                  <a:t>timestamp </a:t>
                </a:r>
                <a:r>
                  <a:rPr lang="ko-KR" altLang="en-US" sz="1400" dirty="0"/>
                  <a:t>별 최적화 작업을 진행하였다</a:t>
                </a:r>
                <a:r>
                  <a:rPr lang="en-US" altLang="ko-KR" sz="1400" dirty="0"/>
                  <a:t>: </a:t>
                </a:r>
                <a:r>
                  <a:rPr lang="ko-KR" altLang="en-US" sz="1400" dirty="0"/>
                  <a:t>이전 </a:t>
                </a:r>
                <a:r>
                  <a:rPr lang="en-US" altLang="ko-KR" sz="1400" dirty="0"/>
                  <a:t>timestamp (t-1)</a:t>
                </a:r>
                <a:r>
                  <a:rPr lang="ko-KR" altLang="en-US" sz="1400" dirty="0"/>
                  <a:t>의 값을 현재</a:t>
                </a:r>
                <a:r>
                  <a:rPr lang="en-US" altLang="ko-KR" sz="1400" dirty="0"/>
                  <a:t>(t)</a:t>
                </a:r>
                <a:r>
                  <a:rPr lang="ko-KR" altLang="en-US" sz="1400" dirty="0"/>
                  <a:t> 초기값으로 활용</a:t>
                </a:r>
                <a:endParaRPr lang="en-US" altLang="ko-KR" sz="1400" dirty="0"/>
              </a:p>
              <a:p>
                <a:endParaRPr lang="en-US" altLang="ko-KR" sz="1400" dirty="0"/>
              </a:p>
            </p:txBody>
          </p:sp>
        </mc:Choice>
        <mc:Fallback xmlns="">
          <p:sp>
            <p:nvSpPr>
              <p:cNvPr id="15" name="내용 개체 틀 3">
                <a:extLst>
                  <a:ext uri="{FF2B5EF4-FFF2-40B4-BE49-F238E27FC236}">
                    <a16:creationId xmlns:a16="http://schemas.microsoft.com/office/drawing/2014/main" id="{EBFA28CE-62F9-8FDC-B520-FEFB18DE5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86" y="4620247"/>
                <a:ext cx="13485662" cy="2623034"/>
              </a:xfrm>
              <a:prstGeom prst="rect">
                <a:avLst/>
              </a:prstGeom>
              <a:blipFill>
                <a:blip r:embed="rId3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4C34279-950F-E9C1-7987-EFAB426CF8A4}"/>
              </a:ext>
            </a:extLst>
          </p:cNvPr>
          <p:cNvSpPr txBox="1"/>
          <p:nvPr/>
        </p:nvSpPr>
        <p:spPr>
          <a:xfrm>
            <a:off x="1000677" y="2776098"/>
            <a:ext cx="369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Inverse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Kinematics Objective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38A93E4-96F4-CDE6-CDAC-CB3ECDCCD662}"/>
              </a:ext>
            </a:extLst>
          </p:cNvPr>
          <p:cNvGrpSpPr/>
          <p:nvPr/>
        </p:nvGrpSpPr>
        <p:grpSpPr>
          <a:xfrm>
            <a:off x="4691904" y="2699976"/>
            <a:ext cx="6513139" cy="1575883"/>
            <a:chOff x="4459660" y="2716032"/>
            <a:chExt cx="6513139" cy="157588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83A5F4D-1651-0691-3D71-D477E05BAA9D}"/>
                </a:ext>
              </a:extLst>
            </p:cNvPr>
            <p:cNvGrpSpPr/>
            <p:nvPr/>
          </p:nvGrpSpPr>
          <p:grpSpPr>
            <a:xfrm>
              <a:off x="4459660" y="2716032"/>
              <a:ext cx="6513139" cy="1575883"/>
              <a:chOff x="2291496" y="2759239"/>
              <a:chExt cx="6037656" cy="1502802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E10C50AB-DE68-1C10-5CAF-513DD53EF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1496" y="3292936"/>
                <a:ext cx="4892038" cy="717498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7C3D667E-B1C0-3F19-DC8A-142A3C5DBB6D}"/>
                  </a:ext>
                </a:extLst>
              </p:cNvPr>
              <p:cNvSpPr/>
              <p:nvPr/>
            </p:nvSpPr>
            <p:spPr>
              <a:xfrm>
                <a:off x="4854805" y="3370206"/>
                <a:ext cx="509048" cy="43930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A6F495-D634-1FB6-F394-6A80A42EE45D}"/>
                  </a:ext>
                </a:extLst>
              </p:cNvPr>
              <p:cNvSpPr txBox="1"/>
              <p:nvPr/>
            </p:nvSpPr>
            <p:spPr>
              <a:xfrm>
                <a:off x="4454166" y="3861931"/>
                <a:ext cx="1819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>
                    <a:solidFill>
                      <a:schemeClr val="accent2"/>
                    </a:solidFill>
                  </a:rPr>
                  <a:t>Forward</a:t>
                </a:r>
                <a:r>
                  <a:rPr lang="ko-KR" altLang="en-US" sz="10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000" dirty="0">
                    <a:solidFill>
                      <a:schemeClr val="accent2"/>
                    </a:solidFill>
                  </a:rPr>
                  <a:t>Kinematics (FK)</a:t>
                </a:r>
                <a:r>
                  <a:rPr lang="ko-KR" altLang="en-US" sz="10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000" dirty="0">
                    <a:solidFill>
                      <a:schemeClr val="accent2"/>
                    </a:solidFill>
                  </a:rPr>
                  <a:t>function</a:t>
                </a:r>
                <a:r>
                  <a:rPr lang="ko-KR" altLang="en-US" sz="10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000" dirty="0">
                    <a:solidFill>
                      <a:schemeClr val="accent2"/>
                    </a:solidFill>
                  </a:rPr>
                  <a:t>of</a:t>
                </a:r>
                <a:r>
                  <a:rPr lang="ko-KR" altLang="en-US" sz="10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000" dirty="0">
                    <a:solidFill>
                      <a:schemeClr val="accent2"/>
                    </a:solidFill>
                  </a:rPr>
                  <a:t>robot</a:t>
                </a:r>
                <a:endParaRPr lang="ko-KR" altLang="en-US" sz="10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연결선: 꺾임 12">
                <a:extLst>
                  <a:ext uri="{FF2B5EF4-FFF2-40B4-BE49-F238E27FC236}">
                    <a16:creationId xmlns:a16="http://schemas.microsoft.com/office/drawing/2014/main" id="{C2361DF6-3808-8002-8C0C-D604E436624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158084" y="3212742"/>
                <a:ext cx="328082" cy="16038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047622FF-47B2-A695-8F1B-8A6F3EA3D005}"/>
                  </a:ext>
                </a:extLst>
              </p:cNvPr>
              <p:cNvSpPr/>
              <p:nvPr/>
            </p:nvSpPr>
            <p:spPr>
              <a:xfrm>
                <a:off x="6485641" y="3370206"/>
                <a:ext cx="323654" cy="43930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9C9C32-30FA-942B-D14F-43E827C85493}"/>
                  </a:ext>
                </a:extLst>
              </p:cNvPr>
              <p:cNvSpPr txBox="1"/>
              <p:nvPr/>
            </p:nvSpPr>
            <p:spPr>
              <a:xfrm>
                <a:off x="6509779" y="3839254"/>
                <a:ext cx="1819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>
                    <a:solidFill>
                      <a:schemeClr val="accent2"/>
                    </a:solidFill>
                  </a:rPr>
                  <a:t>Term that captures the feasibility of a pose</a:t>
                </a:r>
                <a:endParaRPr lang="ko-KR" altLang="en-US" sz="1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D24F92AB-38EA-1A48-381D-8B57082188CD}"/>
                  </a:ext>
                </a:extLst>
              </p:cNvPr>
              <p:cNvSpPr/>
              <p:nvPr/>
            </p:nvSpPr>
            <p:spPr>
              <a:xfrm>
                <a:off x="3371393" y="3700549"/>
                <a:ext cx="337794" cy="2829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D6EE22-FAAF-C978-E0FC-7DFC0F5A402F}"/>
                  </a:ext>
                </a:extLst>
              </p:cNvPr>
              <p:cNvSpPr txBox="1"/>
              <p:nvPr/>
            </p:nvSpPr>
            <p:spPr>
              <a:xfrm>
                <a:off x="2690963" y="3958861"/>
                <a:ext cx="18193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>
                    <a:solidFill>
                      <a:srgbClr val="FF0000"/>
                    </a:solidFill>
                  </a:rPr>
                  <a:t>Robot joint angles</a:t>
                </a:r>
                <a:endParaRPr lang="ko-KR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FEF204-43DE-8A88-BB99-51C462C341D7}"/>
                  </a:ext>
                </a:extLst>
              </p:cNvPr>
              <p:cNvSpPr txBox="1"/>
              <p:nvPr/>
            </p:nvSpPr>
            <p:spPr>
              <a:xfrm>
                <a:off x="3371393" y="2759239"/>
                <a:ext cx="1819373" cy="381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>
                    <a:solidFill>
                      <a:schemeClr val="accent6">
                        <a:lumMod val="50000"/>
                      </a:schemeClr>
                    </a:solidFill>
                  </a:rPr>
                  <a:t>Reference relative end-effector positions</a:t>
                </a:r>
                <a:endParaRPr lang="ko-KR" altLang="en-US" sz="1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9" name="오른쪽 대괄호 28">
              <a:extLst>
                <a:ext uri="{FF2B5EF4-FFF2-40B4-BE49-F238E27FC236}">
                  <a16:creationId xmlns:a16="http://schemas.microsoft.com/office/drawing/2014/main" id="{F4875BCE-7D58-57E0-C28C-387F17F44DBA}"/>
                </a:ext>
              </a:extLst>
            </p:cNvPr>
            <p:cNvSpPr/>
            <p:nvPr/>
          </p:nvSpPr>
          <p:spPr>
            <a:xfrm rot="16200000">
              <a:off x="7554233" y="2916505"/>
              <a:ext cx="177149" cy="734196"/>
            </a:xfrm>
            <a:prstGeom prst="rightBracke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0D8092-6272-1E35-2524-8EDE322A707C}"/>
                </a:ext>
              </a:extLst>
            </p:cNvPr>
            <p:cNvSpPr txBox="1"/>
            <p:nvPr/>
          </p:nvSpPr>
          <p:spPr>
            <a:xfrm>
              <a:off x="7370595" y="2745907"/>
              <a:ext cx="1962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The robot end-effector positions</a:t>
              </a:r>
              <a:endParaRPr lang="ko-KR" altLang="en-US" sz="1000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id="{66F50445-1557-B28A-AC85-2FFF2AE47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716" y="4671880"/>
            <a:ext cx="1548021" cy="10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12887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Learning Policies from Language Prompt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10A7224-A773-4624-D1C1-2C7D56683DD0}"/>
              </a:ext>
            </a:extLst>
          </p:cNvPr>
          <p:cNvSpPr txBox="1">
            <a:spLocks/>
          </p:cNvSpPr>
          <p:nvPr/>
        </p:nvSpPr>
        <p:spPr>
          <a:xfrm>
            <a:off x="348530" y="1670113"/>
            <a:ext cx="11702332" cy="19566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en-US" altLang="ko-KR" sz="1400" b="1" dirty="0"/>
              <a:t>STEP2 </a:t>
            </a:r>
            <a:r>
              <a:rPr lang="ko-KR" altLang="en-US" sz="1400" b="1" dirty="0"/>
              <a:t>만으로도 그럴듯한 모션이 생성되었지만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실제 물리 환경에서 동작하는 로봇에서도 해당 모션이 동작하리라는 보장이 없음</a:t>
            </a:r>
            <a:r>
              <a:rPr lang="en-US" altLang="ko-KR" sz="14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en-US" altLang="ko-KR" sz="1400" b="1" dirty="0"/>
              <a:t>Adversarial Motion Priors (AMP)</a:t>
            </a:r>
            <a:r>
              <a:rPr lang="ko-KR" altLang="en-US" sz="1400" b="1" dirty="0"/>
              <a:t>라는</a:t>
            </a:r>
            <a:r>
              <a:rPr lang="en-US" altLang="ko-KR" sz="1400" b="1" dirty="0"/>
              <a:t> Motion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Imitator</a:t>
            </a:r>
            <a:r>
              <a:rPr lang="ko-KR" altLang="en-US" sz="1400" b="1" dirty="0"/>
              <a:t>를 사용해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새로운 </a:t>
            </a:r>
            <a:r>
              <a:rPr lang="en-US" altLang="ko-KR" sz="1400" b="1" dirty="0"/>
              <a:t>control policy</a:t>
            </a:r>
            <a:r>
              <a:rPr lang="ko-KR" altLang="en-US" sz="1400" b="1" dirty="0"/>
              <a:t>를 학습하는 과정이 필요</a:t>
            </a:r>
            <a:r>
              <a:rPr lang="en-US" altLang="ko-KR" sz="1400" b="1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Inverse Kinematics(IK)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를 써서 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retarget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한 모션은 어디까지나 잘 최적화된 수학적 결과물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(?) 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이고 사람의 행동을 묘사한 모션에서 온 결과물이다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모든 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state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값이 완벽하다고 믿고 로봇에 다이렉트 적용하기엔 위험부담이 따름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/>
              <a:t>▶</a:t>
            </a:r>
            <a:r>
              <a:rPr lang="en-US" altLang="ko-KR" sz="1400" dirty="0"/>
              <a:t> 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다행히도 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AMP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의 경우엔 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reward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를 줄 때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각 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joint/segment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단위로 주는 것이 아닌 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overall motion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이 서로 얼마나 닮았는지를 체크 하므로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학습이 진행되면 진행될 수록 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policy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가 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feasible 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하지 않은 </a:t>
            </a:r>
            <a:r>
              <a:rPr lang="en-US" altLang="ko-K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segment</a:t>
            </a:r>
            <a:r>
              <a:rPr lang="ko-KR" alt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는 무시하는 방식</a:t>
            </a:r>
            <a:endParaRPr lang="en-US" altLang="ko-KR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75000-1595-61AC-9FC2-CD1850295DF7}"/>
              </a:ext>
            </a:extLst>
          </p:cNvPr>
          <p:cNvSpPr txBox="1"/>
          <p:nvPr/>
        </p:nvSpPr>
        <p:spPr>
          <a:xfrm>
            <a:off x="263235" y="1253597"/>
            <a:ext cx="1028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(STEP 3) Training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Control Policy to Imitate Retargeted Motion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99E050AB-422D-FA45-7B06-614BA4DB71F7}"/>
              </a:ext>
            </a:extLst>
          </p:cNvPr>
          <p:cNvSpPr/>
          <p:nvPr/>
        </p:nvSpPr>
        <p:spPr>
          <a:xfrm>
            <a:off x="554013" y="3832261"/>
            <a:ext cx="10878532" cy="2558265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BA9B6757-6159-2A6A-5482-9E2FDA46D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88" y="4008947"/>
            <a:ext cx="3355270" cy="220489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29BC2C4-64AB-FD1A-DB69-D409AF843B73}"/>
              </a:ext>
            </a:extLst>
          </p:cNvPr>
          <p:cNvSpPr txBox="1"/>
          <p:nvPr/>
        </p:nvSpPr>
        <p:spPr>
          <a:xfrm>
            <a:off x="1890837" y="4069979"/>
            <a:ext cx="369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Adversarial Motion Priors (AMP)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67303A-D569-38FC-5108-BA9C84EAE878}"/>
              </a:ext>
            </a:extLst>
          </p:cNvPr>
          <p:cNvSpPr txBox="1"/>
          <p:nvPr/>
        </p:nvSpPr>
        <p:spPr>
          <a:xfrm>
            <a:off x="1268575" y="5382842"/>
            <a:ext cx="493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/>
              <a:t>변형된 </a:t>
            </a:r>
            <a:r>
              <a:rPr lang="en-US" altLang="ko-KR" sz="1200" dirty="0"/>
              <a:t>GAIL </a:t>
            </a:r>
            <a:r>
              <a:rPr lang="ko-KR" altLang="en-US" sz="1200" dirty="0"/>
              <a:t>구조를 활용한 </a:t>
            </a:r>
            <a:r>
              <a:rPr lang="en-US" altLang="ko-KR" sz="1200" dirty="0"/>
              <a:t>reference </a:t>
            </a:r>
            <a:r>
              <a:rPr lang="ko-KR" altLang="en-US" sz="1200" dirty="0"/>
              <a:t>모션을 학습</a:t>
            </a:r>
            <a:endParaRPr lang="en-US" altLang="ko-K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/>
              <a:t>Discriminator</a:t>
            </a:r>
            <a:r>
              <a:rPr lang="ko-KR" altLang="en-US" sz="1200" dirty="0"/>
              <a:t>가 생성된 동작이 </a:t>
            </a:r>
            <a:r>
              <a:rPr lang="en-US" altLang="ko-KR" sz="1200" dirty="0"/>
              <a:t>reference</a:t>
            </a:r>
            <a:r>
              <a:rPr lang="ko-KR" altLang="en-US" sz="1200" dirty="0"/>
              <a:t>동작과 얼마나 유사한지 평가하고</a:t>
            </a:r>
            <a:r>
              <a:rPr lang="en-US" altLang="ko-KR" sz="1200" dirty="0"/>
              <a:t>, </a:t>
            </a:r>
            <a:r>
              <a:rPr lang="ko-KR" altLang="en-US" sz="1200" dirty="0"/>
              <a:t>이를 기반으로 </a:t>
            </a:r>
            <a:r>
              <a:rPr lang="en-US" altLang="ko-KR" sz="1200" dirty="0"/>
              <a:t>policy network</a:t>
            </a:r>
            <a:r>
              <a:rPr lang="ko-KR" altLang="en-US" sz="1200" dirty="0"/>
              <a:t>를 학습시킴</a:t>
            </a:r>
            <a:r>
              <a:rPr lang="en-US" altLang="ko-KR" sz="1200" dirty="0"/>
              <a:t>.</a:t>
            </a: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76B621E0-C304-A2CE-3A79-3622D859B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941" y="4542052"/>
            <a:ext cx="4725059" cy="43821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16E21A79-0F64-21C1-C85F-F87C0F53A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655" y="4935156"/>
            <a:ext cx="3524742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12887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Language-Guided Iterative Policy Refinement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10A7224-A773-4624-D1C1-2C7D56683DD0}"/>
              </a:ext>
            </a:extLst>
          </p:cNvPr>
          <p:cNvSpPr txBox="1">
            <a:spLocks/>
          </p:cNvSpPr>
          <p:nvPr/>
        </p:nvSpPr>
        <p:spPr>
          <a:xfrm>
            <a:off x="348530" y="1670113"/>
            <a:ext cx="11702332" cy="1956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</a:t>
            </a:r>
            <a:r>
              <a:rPr lang="en-US" altLang="ko-KR" sz="1400" b="1" dirty="0"/>
              <a:t>Reward engineering</a:t>
            </a:r>
            <a:r>
              <a:rPr lang="ko-KR" altLang="en-US" sz="1400" b="1" dirty="0"/>
              <a:t>과 과도한 학습에 소요되는 시간을 줄이기 위해 </a:t>
            </a:r>
            <a:r>
              <a:rPr lang="en-US" altLang="ko-KR" sz="1400" b="1" dirty="0"/>
              <a:t>LLM</a:t>
            </a:r>
            <a:r>
              <a:rPr lang="ko-KR" altLang="en-US" sz="1400" b="1" dirty="0"/>
              <a:t>의 도움을 받는 방법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▶</a:t>
            </a:r>
            <a:r>
              <a:rPr lang="en-US" altLang="ko-KR" sz="1400" b="1" dirty="0"/>
              <a:t>ChatGPT</a:t>
            </a:r>
            <a:r>
              <a:rPr lang="ko-KR" altLang="en-US" sz="1400" b="1" dirty="0"/>
              <a:t>로 하여금 </a:t>
            </a:r>
            <a:r>
              <a:rPr lang="en-US" altLang="ko-KR" sz="1400" b="1" dirty="0"/>
              <a:t>T2M-GPT</a:t>
            </a:r>
            <a:r>
              <a:rPr lang="ko-KR" altLang="en-US" sz="1400" b="1" dirty="0"/>
              <a:t>에 들어갈 인풋 </a:t>
            </a:r>
            <a:r>
              <a:rPr lang="en-US" altLang="ko-KR" sz="1400" b="1" dirty="0"/>
              <a:t>prompt</a:t>
            </a:r>
            <a:r>
              <a:rPr lang="ko-KR" altLang="en-US" sz="1400" b="1" dirty="0"/>
              <a:t>를 생성하게 하고</a:t>
            </a:r>
            <a:r>
              <a:rPr lang="en-US" altLang="ko-KR" sz="1400" b="1" dirty="0"/>
              <a:t>, policy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weight</a:t>
            </a:r>
            <a:r>
              <a:rPr lang="ko-KR" altLang="en-US" sz="1400" b="1" dirty="0"/>
              <a:t>값을 </a:t>
            </a:r>
            <a:r>
              <a:rPr lang="en-US" altLang="ko-KR" sz="1400" b="1" dirty="0"/>
              <a:t>zero initialization</a:t>
            </a:r>
            <a:r>
              <a:rPr lang="ko-KR" altLang="en-US" sz="1400" b="1" dirty="0"/>
              <a:t>에서 시작하는 것이 아닌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이제까지 사용했던 </a:t>
            </a:r>
            <a:r>
              <a:rPr lang="en-US" altLang="ko-KR" sz="1400" b="1" dirty="0"/>
              <a:t>prompt </a:t>
            </a:r>
            <a:r>
              <a:rPr lang="ko-KR" altLang="en-US" sz="1400" b="1" dirty="0"/>
              <a:t>중 가장 비슷한 </a:t>
            </a:r>
            <a:r>
              <a:rPr lang="en-US" altLang="ko-KR" sz="1400" b="1" dirty="0"/>
              <a:t>prompt</a:t>
            </a:r>
            <a:r>
              <a:rPr lang="ko-KR" altLang="en-US" sz="1400" b="1" dirty="0"/>
              <a:t>를 찾아 그때 사용했던 </a:t>
            </a:r>
            <a:r>
              <a:rPr lang="en-US" altLang="ko-KR" sz="1400" b="1" dirty="0"/>
              <a:t>weight</a:t>
            </a:r>
            <a:r>
              <a:rPr lang="ko-KR" altLang="en-US" sz="1400" b="1" dirty="0"/>
              <a:t>값 부터 시작하게 한다</a:t>
            </a:r>
            <a:r>
              <a:rPr lang="en-US" altLang="ko-KR" sz="1400" b="1" dirty="0"/>
              <a:t>.</a:t>
            </a:r>
          </a:p>
          <a:p>
            <a:endParaRPr lang="en-US" altLang="ko-KR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37E86-607E-7B1D-E198-253926D6B7D6}"/>
              </a:ext>
            </a:extLst>
          </p:cNvPr>
          <p:cNvSpPr txBox="1"/>
          <p:nvPr/>
        </p:nvSpPr>
        <p:spPr>
          <a:xfrm>
            <a:off x="263236" y="1329061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효율적 학습을 위한 </a:t>
            </a:r>
            <a:r>
              <a:rPr lang="en-US" altLang="ko-KR" dirty="0"/>
              <a:t>Iterative Policy Refinement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6DA67B8-3584-9AF9-8FAE-66286191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7" y="3130487"/>
            <a:ext cx="4707056" cy="2574068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1130078-F648-4598-2DEA-64496BC44F32}"/>
              </a:ext>
            </a:extLst>
          </p:cNvPr>
          <p:cNvSpPr/>
          <p:nvPr/>
        </p:nvSpPr>
        <p:spPr>
          <a:xfrm>
            <a:off x="606746" y="2946777"/>
            <a:ext cx="5251259" cy="3299910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FBCBE-B07C-33A1-5623-795EFAEAAA5F}"/>
              </a:ext>
            </a:extLst>
          </p:cNvPr>
          <p:cNvSpPr txBox="1"/>
          <p:nvPr/>
        </p:nvSpPr>
        <p:spPr>
          <a:xfrm>
            <a:off x="1755064" y="5734376"/>
            <a:ext cx="369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4">
                    <a:lumMod val="50000"/>
                  </a:schemeClr>
                </a:solidFill>
              </a:rPr>
              <a:t>초기 프롬프트 예시 </a:t>
            </a:r>
            <a:r>
              <a:rPr lang="en-US" altLang="ko-KR" sz="1400" b="1" dirty="0">
                <a:solidFill>
                  <a:schemeClr val="accent4">
                    <a:lumMod val="50000"/>
                  </a:schemeClr>
                </a:solidFill>
              </a:rPr>
              <a:t>(ChatGPT </a:t>
            </a:r>
            <a:r>
              <a:rPr lang="ko-KR" altLang="en-US" sz="1400" b="1" dirty="0">
                <a:solidFill>
                  <a:schemeClr val="accent4">
                    <a:lumMod val="50000"/>
                  </a:schemeClr>
                </a:solidFill>
              </a:rPr>
              <a:t>용</a:t>
            </a:r>
            <a:r>
              <a:rPr lang="en-US" altLang="ko-KR" sz="1400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ko-KR" alt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74D20EC-0B2D-8252-42B6-6B7205C07AEA}"/>
              </a:ext>
            </a:extLst>
          </p:cNvPr>
          <p:cNvSpPr/>
          <p:nvPr/>
        </p:nvSpPr>
        <p:spPr>
          <a:xfrm>
            <a:off x="1366240" y="4721246"/>
            <a:ext cx="1347872" cy="1539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754A9B8F-13B5-2E0C-2B61-07F53E8CBCAD}"/>
              </a:ext>
            </a:extLst>
          </p:cNvPr>
          <p:cNvSpPr/>
          <p:nvPr/>
        </p:nvSpPr>
        <p:spPr>
          <a:xfrm>
            <a:off x="6159007" y="2946777"/>
            <a:ext cx="5251259" cy="3299910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699B2-09AF-5F10-BFFD-3FFD7BC8FB04}"/>
              </a:ext>
            </a:extLst>
          </p:cNvPr>
          <p:cNvSpPr txBox="1"/>
          <p:nvPr/>
        </p:nvSpPr>
        <p:spPr>
          <a:xfrm>
            <a:off x="8359635" y="5704555"/>
            <a:ext cx="369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4">
                    <a:lumMod val="50000"/>
                  </a:schemeClr>
                </a:solidFill>
              </a:rPr>
              <a:t>적용 예시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D4C7780-93A7-05A6-1DB8-A2ACD4555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564" y="2991334"/>
            <a:ext cx="4075280" cy="27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EA581-81BA-3180-1294-A3316450AD7F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C11D-7EEF-7298-EBDF-A17C408C70F6}"/>
              </a:ext>
            </a:extLst>
          </p:cNvPr>
          <p:cNvSpPr txBox="1"/>
          <p:nvPr/>
        </p:nvSpPr>
        <p:spPr>
          <a:xfrm>
            <a:off x="263235" y="137663"/>
            <a:ext cx="12887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Experiments and Results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10A7224-A773-4624-D1C1-2C7D56683DD0}"/>
              </a:ext>
            </a:extLst>
          </p:cNvPr>
          <p:cNvSpPr txBox="1">
            <a:spLocks/>
          </p:cNvSpPr>
          <p:nvPr/>
        </p:nvSpPr>
        <p:spPr>
          <a:xfrm>
            <a:off x="348530" y="1670113"/>
            <a:ext cx="11702332" cy="1956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37E86-607E-7B1D-E198-253926D6B7D6}"/>
              </a:ext>
            </a:extLst>
          </p:cNvPr>
          <p:cNvSpPr txBox="1"/>
          <p:nvPr/>
        </p:nvSpPr>
        <p:spPr>
          <a:xfrm>
            <a:off x="263236" y="1329061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</a:t>
            </a:r>
            <a:r>
              <a:rPr lang="en-US" altLang="ko-KR" dirty="0"/>
              <a:t>Problem Formulation (Markov Decision Process)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623AFD4-D593-F35C-EEC2-5D8EB11CB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3" y="1845354"/>
            <a:ext cx="6925642" cy="1781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7803AF-E7E7-F1CC-A6CD-993BCA7C5F1B}"/>
              </a:ext>
            </a:extLst>
          </p:cNvPr>
          <p:cNvSpPr txBox="1"/>
          <p:nvPr/>
        </p:nvSpPr>
        <p:spPr>
          <a:xfrm>
            <a:off x="348530" y="3700702"/>
            <a:ext cx="64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</a:t>
            </a:r>
            <a:r>
              <a:rPr lang="en-US" altLang="ko-KR" dirty="0"/>
              <a:t>Results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EA0B333-FCD3-D6F8-1D40-35BF41B3D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93" y="4244234"/>
            <a:ext cx="4799113" cy="247610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BAFCB2C-414B-B647-5A27-AB2C1A388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782" y="3967830"/>
            <a:ext cx="3688422" cy="26461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D5CB3F-502A-BB8F-9EC8-3D80312BBED3}"/>
              </a:ext>
            </a:extLst>
          </p:cNvPr>
          <p:cNvSpPr txBox="1"/>
          <p:nvPr/>
        </p:nvSpPr>
        <p:spPr>
          <a:xfrm>
            <a:off x="1270019" y="4143958"/>
            <a:ext cx="27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실험한 </a:t>
            </a:r>
            <a:r>
              <a:rPr lang="en-US" altLang="ko-KR" sz="1000" dirty="0">
                <a:solidFill>
                  <a:srgbClr val="FF0000"/>
                </a:solidFill>
              </a:rPr>
              <a:t>7</a:t>
            </a:r>
            <a:r>
              <a:rPr lang="ko-KR" altLang="en-US" sz="1000" dirty="0">
                <a:solidFill>
                  <a:srgbClr val="FF0000"/>
                </a:solidFill>
              </a:rPr>
              <a:t>개 </a:t>
            </a:r>
            <a:r>
              <a:rPr lang="en-US" altLang="ko-KR" sz="1000" dirty="0">
                <a:solidFill>
                  <a:srgbClr val="FF0000"/>
                </a:solidFill>
              </a:rPr>
              <a:t>skill</a:t>
            </a:r>
            <a:r>
              <a:rPr lang="ko-KR" altLang="en-US" sz="1000" dirty="0">
                <a:solidFill>
                  <a:srgbClr val="FF0000"/>
                </a:solidFill>
              </a:rPr>
              <a:t> 모두 </a:t>
            </a:r>
            <a:r>
              <a:rPr lang="en-US" altLang="ko-KR" sz="1000" dirty="0">
                <a:solidFill>
                  <a:srgbClr val="FF0000"/>
                </a:solidFill>
              </a:rPr>
              <a:t>converge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0F747147-8CDA-5CF7-DB00-9E8725297679}"/>
              </a:ext>
            </a:extLst>
          </p:cNvPr>
          <p:cNvSpPr/>
          <p:nvPr/>
        </p:nvSpPr>
        <p:spPr>
          <a:xfrm>
            <a:off x="1952665" y="4348876"/>
            <a:ext cx="954921" cy="675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104EB6-2E65-31ED-DB16-0004BA997679}"/>
              </a:ext>
            </a:extLst>
          </p:cNvPr>
          <p:cNvSpPr txBox="1"/>
          <p:nvPr/>
        </p:nvSpPr>
        <p:spPr>
          <a:xfrm>
            <a:off x="4220258" y="4044179"/>
            <a:ext cx="241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LLM</a:t>
            </a:r>
            <a:r>
              <a:rPr lang="ko-KR" altLang="en-US" sz="1000" dirty="0">
                <a:solidFill>
                  <a:srgbClr val="FF0000"/>
                </a:solidFill>
              </a:rPr>
              <a:t>써서 </a:t>
            </a:r>
            <a:r>
              <a:rPr lang="en-US" altLang="ko-KR" sz="1000" dirty="0">
                <a:solidFill>
                  <a:srgbClr val="FF0000"/>
                </a:solidFill>
              </a:rPr>
              <a:t>Iterative Refinement</a:t>
            </a:r>
            <a:r>
              <a:rPr lang="ko-KR" altLang="en-US" sz="1000" dirty="0" err="1">
                <a:solidFill>
                  <a:srgbClr val="FF0000"/>
                </a:solidFill>
              </a:rPr>
              <a:t>한것이</a:t>
            </a:r>
            <a:endParaRPr lang="en-US" altLang="ko-KR" sz="1000" dirty="0">
              <a:solidFill>
                <a:srgbClr val="FF0000"/>
              </a:solidFill>
            </a:endParaRPr>
          </a:p>
          <a:p>
            <a:r>
              <a:rPr lang="ko-KR" altLang="en-US" sz="1000" dirty="0">
                <a:solidFill>
                  <a:srgbClr val="FF0000"/>
                </a:solidFill>
              </a:rPr>
              <a:t>학습 속도 </a:t>
            </a:r>
            <a:r>
              <a:rPr lang="ko-KR" altLang="en-US" sz="1000" dirty="0" err="1">
                <a:solidFill>
                  <a:srgbClr val="FF0000"/>
                </a:solidFill>
              </a:rPr>
              <a:t>훨</a:t>
            </a:r>
            <a:r>
              <a:rPr lang="ko-KR" altLang="en-US" sz="1000" dirty="0">
                <a:solidFill>
                  <a:srgbClr val="FF0000"/>
                </a:solidFill>
              </a:rPr>
              <a:t> 빠름 </a:t>
            </a:r>
            <a:r>
              <a:rPr lang="en-US" altLang="ko-KR" sz="1000" dirty="0">
                <a:solidFill>
                  <a:srgbClr val="FF0000"/>
                </a:solidFill>
              </a:rPr>
              <a:t>(</a:t>
            </a:r>
            <a:r>
              <a:rPr lang="ko-KR" altLang="en-US" sz="1000" dirty="0">
                <a:solidFill>
                  <a:srgbClr val="FF0000"/>
                </a:solidFill>
              </a:rPr>
              <a:t>주황색 </a:t>
            </a:r>
            <a:r>
              <a:rPr lang="en-US" altLang="ko-KR" sz="1000" dirty="0">
                <a:solidFill>
                  <a:srgbClr val="FF0000"/>
                </a:solidFill>
              </a:rPr>
              <a:t>&gt; </a:t>
            </a:r>
            <a:r>
              <a:rPr lang="ko-KR" altLang="en-US" sz="1000" dirty="0">
                <a:solidFill>
                  <a:srgbClr val="FF0000"/>
                </a:solidFill>
              </a:rPr>
              <a:t>빨간색</a:t>
            </a:r>
            <a:r>
              <a:rPr lang="en-US" altLang="ko-KR" sz="1000" dirty="0">
                <a:solidFill>
                  <a:srgbClr val="FF0000"/>
                </a:solidFill>
              </a:rPr>
              <a:t>)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66F58-1C3B-5DE2-F909-34C36155FDC1}"/>
              </a:ext>
            </a:extLst>
          </p:cNvPr>
          <p:cNvSpPr txBox="1"/>
          <p:nvPr/>
        </p:nvSpPr>
        <p:spPr>
          <a:xfrm>
            <a:off x="7800624" y="3797958"/>
            <a:ext cx="241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학습된 </a:t>
            </a:r>
            <a:r>
              <a:rPr lang="en-US" altLang="ko-KR" sz="1000" dirty="0">
                <a:solidFill>
                  <a:srgbClr val="FF0000"/>
                </a:solidFill>
              </a:rPr>
              <a:t>7</a:t>
            </a:r>
            <a:r>
              <a:rPr lang="ko-KR" altLang="en-US" sz="1000" dirty="0">
                <a:solidFill>
                  <a:srgbClr val="FF0000"/>
                </a:solidFill>
              </a:rPr>
              <a:t>개 </a:t>
            </a:r>
            <a:r>
              <a:rPr lang="en-US" altLang="ko-KR" sz="1000" dirty="0">
                <a:solidFill>
                  <a:srgbClr val="FF0000"/>
                </a:solidFill>
              </a:rPr>
              <a:t>skill</a:t>
            </a:r>
            <a:r>
              <a:rPr lang="ko-KR" altLang="en-US" sz="1000" dirty="0">
                <a:solidFill>
                  <a:srgbClr val="FF0000"/>
                </a:solidFill>
              </a:rPr>
              <a:t>에 대한 데모</a:t>
            </a:r>
          </a:p>
        </p:txBody>
      </p:sp>
    </p:spTree>
    <p:extLst>
      <p:ext uri="{BB962C8B-B14F-4D97-AF65-F5344CB8AC3E}">
        <p14:creationId xmlns:p14="http://schemas.microsoft.com/office/powerpoint/2010/main" val="217567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1078</Words>
  <Application>Microsoft Office PowerPoint</Application>
  <PresentationFormat>와이드스크린</PresentationFormat>
  <Paragraphs>126</Paragraphs>
  <Slides>14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Myung In Kim</dc:creator>
  <cp:lastModifiedBy>Myung In Kim</cp:lastModifiedBy>
  <cp:revision>13</cp:revision>
  <dcterms:created xsi:type="dcterms:W3CDTF">2024-09-10T08:48:02Z</dcterms:created>
  <dcterms:modified xsi:type="dcterms:W3CDTF">2024-09-23T13:04:31Z</dcterms:modified>
</cp:coreProperties>
</file>